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60" r:id="rId9"/>
    <p:sldId id="263" r:id="rId10"/>
  </p:sldIdLst>
  <p:sldSz cx="9144000" cy="6858000" type="screen4x3"/>
  <p:notesSz cx="6858000" cy="9144000"/>
  <p:embeddedFontLst>
    <p:embeddedFont>
      <p:font typeface="Comfortaa" pitchFamily="2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379"/>
    <p:restoredTop sz="94746"/>
  </p:normalViewPr>
  <p:slideViewPr>
    <p:cSldViewPr snapToGrid="0">
      <p:cViewPr varScale="1">
        <p:scale>
          <a:sx n="92" d="100"/>
          <a:sy n="92" d="100"/>
        </p:scale>
        <p:origin x="45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df48d2ce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9df48d2c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df48d2ce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df48d2ce6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2910fc77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g92910fc77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2910fc77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g92910fc77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270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2910fc77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g92910fc77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3207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2910fc77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g92910fc77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4002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2910fc77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g92910fc77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5976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9c0764504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9c0764504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df48d2ce6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df48d2ce6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image" Target="../media/image7.tiff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7.tiff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.png"/><Relationship Id="rId12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jpg"/><Relationship Id="rId11" Type="http://schemas.openxmlformats.org/officeDocument/2006/relationships/image" Target="../media/image8.pn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12" Type="http://schemas.openxmlformats.org/officeDocument/2006/relationships/image" Target="../media/image7.tiff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jpg"/><Relationship Id="rId11" Type="http://schemas.openxmlformats.org/officeDocument/2006/relationships/image" Target="../media/image8.pn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713550" y="1654950"/>
            <a:ext cx="7801500" cy="25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4000" b="1" dirty="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 b="1" dirty="0">
                <a:latin typeface="Comfortaa"/>
                <a:ea typeface="Comfortaa"/>
                <a:cs typeface="Comfortaa"/>
                <a:sym typeface="Comfortaa"/>
              </a:rPr>
              <a:t>Module 2 Topic 2.3</a:t>
            </a:r>
            <a:endParaRPr sz="2000" b="1" dirty="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4000" b="1" dirty="0">
                <a:latin typeface="Comfortaa"/>
                <a:ea typeface="Comfortaa"/>
                <a:cs typeface="Comfortaa"/>
                <a:sym typeface="Comfortaa"/>
              </a:rPr>
              <a:t>Principles of Stakeholder Engagement  </a:t>
            </a:r>
            <a:endParaRPr sz="4000" b="1" dirty="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November 2020</a:t>
            </a:r>
            <a:br>
              <a:rPr lang="en-GB" sz="2800" b="1" dirty="0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sz="1200" b="1" dirty="0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latin typeface="Comfortaa"/>
                <a:ea typeface="Comfortaa"/>
                <a:cs typeface="Comfortaa"/>
                <a:sym typeface="Comfortaa"/>
              </a:rPr>
              <a:t>Presenter: Prof Eureta Rosenberg</a:t>
            </a:r>
            <a:endParaRPr sz="1800" b="1" dirty="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latin typeface="Comfortaa"/>
                <a:ea typeface="Comfortaa"/>
                <a:cs typeface="Comfortaa"/>
                <a:sym typeface="Comfortaa"/>
              </a:rPr>
              <a:t>Prepared with: Dr Jessica Cockburn</a:t>
            </a:r>
            <a:endParaRPr sz="1800" b="1" dirty="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76400" y="15475"/>
            <a:ext cx="4191188" cy="16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8A47B7-9B33-5247-BC75-2E30DCC574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497" y="3858043"/>
            <a:ext cx="1307091" cy="173967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E37ACFA-D2FB-F040-94D6-3A5DD9AD99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933"/>
    </mc:Choice>
    <mc:Fallback>
      <p:transition spd="slow" advTm="38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1228975" y="67375"/>
            <a:ext cx="64932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</a:rPr>
              <a:t>Stakeholder Engagement Overview</a:t>
            </a:r>
            <a:endParaRPr dirty="0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0138" y="1377700"/>
            <a:ext cx="5730866" cy="429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Left Arrow 1">
            <a:extLst>
              <a:ext uri="{FF2B5EF4-FFF2-40B4-BE49-F238E27FC236}">
                <a16:creationId xmlns:a16="http://schemas.microsoft.com/office/drawing/2014/main" id="{5387DB03-426D-FC4B-BEB8-386AC6554C45}"/>
              </a:ext>
            </a:extLst>
          </p:cNvPr>
          <p:cNvSpPr/>
          <p:nvPr/>
        </p:nvSpPr>
        <p:spPr>
          <a:xfrm>
            <a:off x="6516415" y="3815255"/>
            <a:ext cx="2217682" cy="10510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 are here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EB83B71-A12C-5847-96FE-00DA5CEC25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429"/>
    </mc:Choice>
    <mc:Fallback>
      <p:transition spd="slow" advTm="49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8FE5DD1-23C3-9F40-9C28-D7DF244B5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881" y="957102"/>
            <a:ext cx="2086193" cy="2086193"/>
          </a:xfrm>
          <a:prstGeom prst="rect">
            <a:avLst/>
          </a:prstGeom>
        </p:spPr>
      </p:pic>
      <p:sp>
        <p:nvSpPr>
          <p:cNvPr id="79" name="Google Shape;79;p15"/>
          <p:cNvSpPr/>
          <p:nvPr/>
        </p:nvSpPr>
        <p:spPr>
          <a:xfrm>
            <a:off x="1725750" y="2728200"/>
            <a:ext cx="5541300" cy="30777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No matter what the purpose or process, some principles of stakeholder engagement (you may add more) are</a:t>
            </a:r>
            <a:r>
              <a:rPr lang="en-GB" sz="1500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:</a:t>
            </a:r>
            <a:endParaRPr sz="1500" dirty="0">
              <a:solidFill>
                <a:srgbClr val="22222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22222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GB" sz="20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Respect</a:t>
            </a:r>
            <a:endParaRPr sz="2000" b="1" dirty="0">
              <a:solidFill>
                <a:srgbClr val="22222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GB" sz="20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Reciprocity</a:t>
            </a:r>
            <a:endParaRPr sz="2000" b="1" dirty="0">
              <a:solidFill>
                <a:srgbClr val="22222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GB" sz="20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Transparency</a:t>
            </a:r>
            <a:endParaRPr sz="2000" b="1" dirty="0">
              <a:solidFill>
                <a:srgbClr val="22222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GB" sz="20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Reflexivity</a:t>
            </a:r>
            <a:endParaRPr sz="2200" b="1" dirty="0">
              <a:solidFill>
                <a:srgbClr val="FF9900"/>
              </a:solidFill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" name="Google Shape;8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1954050" y="1641200"/>
            <a:ext cx="5313000" cy="10794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b="1">
                <a:solidFill>
                  <a:srgbClr val="FFFFFF"/>
                </a:solidFill>
              </a:rPr>
              <a:t>Principles of Stakeholder Engagement </a:t>
            </a:r>
            <a:r>
              <a:rPr lang="en-GB" sz="1800" b="1"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F2B5D2-FF66-C64B-8A41-BBF9A4685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742" y="2728200"/>
            <a:ext cx="1535008" cy="1734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6DF7FC-9C6D-8D46-A0FF-30A07E536E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1" y="364505"/>
            <a:ext cx="2523578" cy="11851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09D7D0-1DD7-4E4E-8B21-118BD31CF4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2002" y="4069388"/>
            <a:ext cx="1821998" cy="1203075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5A401E0B-A94F-BC47-B685-8F0EFBD3AE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556"/>
    </mc:Choice>
    <mc:Fallback>
      <p:transition spd="slow" advTm="65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BE40BF8-033F-4B41-AD84-3B5D934500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0525" y="1506824"/>
            <a:ext cx="2759316" cy="2759316"/>
          </a:xfrm>
          <a:prstGeom prst="rect">
            <a:avLst/>
          </a:prstGeom>
        </p:spPr>
      </p:pic>
      <p:sp>
        <p:nvSpPr>
          <p:cNvPr id="79" name="Google Shape;79;p15"/>
          <p:cNvSpPr/>
          <p:nvPr/>
        </p:nvSpPr>
        <p:spPr>
          <a:xfrm>
            <a:off x="858982" y="1415324"/>
            <a:ext cx="6248069" cy="4321426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endParaRPr lang="en-US" sz="1800" b="1" dirty="0">
              <a:solidFill>
                <a:srgbClr val="222222"/>
              </a:solidFill>
              <a:latin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endParaRPr lang="en-US" sz="1700" b="1" dirty="0">
              <a:solidFill>
                <a:srgbClr val="222222"/>
              </a:solidFill>
              <a:latin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700" b="1" dirty="0">
                <a:solidFill>
                  <a:srgbClr val="222222"/>
                </a:solidFill>
                <a:latin typeface="Comfortaa"/>
                <a:sym typeface="Comfortaa"/>
              </a:rPr>
              <a:t>Stakeholder engagement needs high levels of mutual respect (chiefs decorated brave warriors with crane feathers)</a:t>
            </a: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endParaRPr lang="en-US" sz="1200" b="1" dirty="0">
              <a:solidFill>
                <a:srgbClr val="222222"/>
              </a:solidFill>
              <a:latin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700" b="1" dirty="0">
                <a:solidFill>
                  <a:srgbClr val="222222"/>
                </a:solidFill>
                <a:latin typeface="Comfortaa"/>
                <a:sym typeface="Comfortaa"/>
              </a:rPr>
              <a:t>Respect each person’s dignity &amp; rights</a:t>
            </a:r>
            <a:br>
              <a:rPr lang="en-US" sz="1700" b="1" dirty="0">
                <a:solidFill>
                  <a:srgbClr val="222222"/>
                </a:solidFill>
                <a:latin typeface="Comfortaa"/>
                <a:sym typeface="Comfortaa"/>
              </a:rPr>
            </a:br>
            <a:endParaRPr lang="en-US" sz="1700" b="1" dirty="0">
              <a:solidFill>
                <a:srgbClr val="222222"/>
              </a:solidFill>
              <a:latin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700" b="1" dirty="0">
                <a:solidFill>
                  <a:srgbClr val="222222"/>
                </a:solidFill>
                <a:latin typeface="Comfortaa"/>
                <a:sym typeface="Comfortaa"/>
              </a:rPr>
              <a:t>Respect what each one can contribute – diverse knowledges matter (Module 1: De Sousa Santos)</a:t>
            </a:r>
            <a:br>
              <a:rPr lang="en-US" sz="1700" b="1" dirty="0">
                <a:solidFill>
                  <a:srgbClr val="222222"/>
                </a:solidFill>
                <a:latin typeface="Comfortaa"/>
                <a:sym typeface="Comfortaa"/>
              </a:rPr>
            </a:br>
            <a:endParaRPr lang="en-US" sz="1700" b="1" dirty="0">
              <a:solidFill>
                <a:srgbClr val="222222"/>
              </a:solidFill>
              <a:latin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700" b="1" dirty="0">
                <a:solidFill>
                  <a:srgbClr val="222222"/>
                </a:solidFill>
                <a:latin typeface="Comfortaa"/>
                <a:sym typeface="Comfortaa"/>
              </a:rPr>
              <a:t>And those who do not respect us? Respect for the person if not their agenda</a:t>
            </a:r>
            <a:br>
              <a:rPr lang="en-US" sz="1700" b="1" dirty="0">
                <a:solidFill>
                  <a:srgbClr val="222222"/>
                </a:solidFill>
                <a:latin typeface="Comfortaa"/>
                <a:sym typeface="Comfortaa"/>
              </a:rPr>
            </a:br>
            <a:endParaRPr lang="en-US" sz="1700" b="1" dirty="0">
              <a:solidFill>
                <a:srgbClr val="222222"/>
              </a:solidFill>
              <a:latin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700" b="1" dirty="0">
                <a:solidFill>
                  <a:srgbClr val="222222"/>
                </a:solidFill>
                <a:latin typeface="Comfortaa"/>
                <a:sym typeface="Comfortaa"/>
              </a:rPr>
              <a:t>Ways of showing respect – know the context!</a:t>
            </a: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endParaRPr sz="2200" b="1" dirty="0">
              <a:solidFill>
                <a:srgbClr val="FF9900"/>
              </a:solidFill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" name="Google Shape;8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1317525" y="325484"/>
            <a:ext cx="5313000" cy="10794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b="1" dirty="0">
                <a:solidFill>
                  <a:srgbClr val="FFFFFF"/>
                </a:solidFill>
              </a:rPr>
              <a:t>The Principle of RESPECT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4AA8090-736C-414B-BFD4-04E200BCE3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7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818"/>
    </mc:Choice>
    <mc:Fallback>
      <p:transition spd="slow" advTm="330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>
            <a:off x="1725750" y="1387143"/>
            <a:ext cx="5534032" cy="4418757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endParaRPr lang="en-US" sz="2000" b="1" dirty="0">
              <a:solidFill>
                <a:srgbClr val="22222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8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Treating each other fairly, not allowing exploitation (male seahorse takes care of offspring) </a:t>
            </a:r>
            <a:br>
              <a:rPr lang="en-US" sz="18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lang="en-US" sz="1800" b="1" dirty="0">
              <a:solidFill>
                <a:srgbClr val="22222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8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What will others get out of the engagement? What matters to them? Sometimes we need to engage before we know</a:t>
            </a:r>
            <a:br>
              <a:rPr lang="en-US" sz="18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lang="en-US" sz="1800" b="1" dirty="0">
              <a:solidFill>
                <a:srgbClr val="22222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8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Money matters and other things do, too: knowledge, education, opportunities, esteem, helping, stimulation, meaning</a:t>
            </a: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endParaRPr sz="2200" b="1" dirty="0">
              <a:solidFill>
                <a:srgbClr val="FF9900"/>
              </a:solidFill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1839900" y="307743"/>
            <a:ext cx="5313000" cy="10794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b="1" dirty="0">
                <a:solidFill>
                  <a:srgbClr val="FFFFFF"/>
                </a:solidFill>
              </a:rPr>
              <a:t>The Principle of RECIPROCITY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F2B5D2-FF66-C64B-8A41-BBF9A4685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742" y="2728200"/>
            <a:ext cx="1535008" cy="173420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3F70DE8-CEFD-A348-BC5C-E3AEA3AA3E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88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>
            <a:off x="1725750" y="1681510"/>
            <a:ext cx="5541300" cy="412439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8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Don’t hide the truth like the tortoise sometimes does!</a:t>
            </a: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800" b="1" dirty="0">
                <a:solidFill>
                  <a:srgbClr val="222222"/>
                </a:solidFill>
                <a:latin typeface="Comfortaa"/>
                <a:sym typeface="Comfortaa"/>
              </a:rPr>
              <a:t>What is your agenda? What do you already have? What is the purpose of the event? Activity?</a:t>
            </a: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800" b="1" dirty="0">
                <a:solidFill>
                  <a:srgbClr val="222222"/>
                </a:solidFill>
                <a:latin typeface="Comfortaa"/>
                <a:sym typeface="Comfortaa"/>
              </a:rPr>
              <a:t>What can and can’t participants expect?</a:t>
            </a:r>
          </a:p>
          <a:p>
            <a:pPr marL="457200" indent="-355600" algn="just">
              <a:lnSpc>
                <a:spcPct val="115000"/>
              </a:lnSpc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US" sz="1800" b="1" dirty="0">
                <a:solidFill>
                  <a:srgbClr val="222222"/>
                </a:solidFill>
                <a:latin typeface="Comfortaa"/>
              </a:rPr>
              <a:t>Stakeholders are often willing to trust NRM practitioners, provided we have earned that trust – with time and truth</a:t>
            </a:r>
            <a:endParaRPr sz="1800" b="1" dirty="0">
              <a:solidFill>
                <a:srgbClr val="222222"/>
              </a:solidFill>
              <a:latin typeface="Comfortaa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1839900" y="602110"/>
            <a:ext cx="5313000" cy="10794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b="1" dirty="0">
                <a:solidFill>
                  <a:srgbClr val="FFFFFF"/>
                </a:solidFill>
              </a:rPr>
              <a:t>The Principle of TRANSPARENCY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09D7D0-1DD7-4E4E-8B21-118BD31CF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9936" y="3173974"/>
            <a:ext cx="1821998" cy="120307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AB204CA-F79B-B144-AB6F-B9B8163257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4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556"/>
    </mc:Choice>
    <mc:Fallback>
      <p:transition spd="slow" advTm="174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>
            <a:off x="1725750" y="2728200"/>
            <a:ext cx="5541300" cy="30777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GB" sz="1800" b="1" dirty="0">
                <a:solidFill>
                  <a:srgbClr val="222222"/>
                </a:solidFill>
                <a:latin typeface="Comfortaa"/>
                <a:ea typeface="Comfortaa"/>
                <a:cs typeface="Comfortaa"/>
                <a:sym typeface="Comfortaa"/>
              </a:rPr>
              <a:t>Reflexivity – step outside the situation and take a birds’ eye view of it, and see yourself and your organisation in the situation</a:t>
            </a:r>
          </a:p>
          <a:p>
            <a:pPr marL="457200" indent="-355600">
              <a:lnSpc>
                <a:spcPct val="115000"/>
              </a:lnSpc>
              <a:buClr>
                <a:srgbClr val="222222"/>
              </a:buClr>
              <a:buSzPts val="2000"/>
              <a:buFont typeface="Comfortaa"/>
              <a:buChar char="●"/>
            </a:pPr>
            <a:r>
              <a:rPr lang="en-ZA" sz="1800" b="1" dirty="0">
                <a:solidFill>
                  <a:srgbClr val="222222"/>
                </a:solidFill>
                <a:latin typeface="Comfortaa"/>
              </a:rPr>
              <a:t>Reflect carefully and critically on what is going on, and consider adapting how you do things to be responsive to the ever-changing context</a:t>
            </a:r>
            <a:endParaRPr sz="1800" b="1" dirty="0">
              <a:solidFill>
                <a:srgbClr val="222222"/>
              </a:solidFill>
              <a:latin typeface="Comfortaa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1839900" y="1648800"/>
            <a:ext cx="5313000" cy="10794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b="1" dirty="0">
                <a:solidFill>
                  <a:srgbClr val="FFFFFF"/>
                </a:solidFill>
              </a:rPr>
              <a:t>The Principle of REFLEXIVITY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6DF7FC-9C6D-8D46-A0FF-30A07E536E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0906" y="246382"/>
            <a:ext cx="2523578" cy="118519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A983E77-8EAB-DD40-B6C2-B89CDDC6C6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92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281"/>
    </mc:Choice>
    <mc:Fallback>
      <p:transition spd="slow" advTm="95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6" name="Google Shape;10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1228963" y="143575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</a:rPr>
              <a:t>Applying Principles in Processes</a:t>
            </a:r>
            <a:endParaRPr dirty="0"/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4725" y="1410685"/>
            <a:ext cx="7260798" cy="423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6B4990-3501-B04D-8805-624CC9D012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591" y="3034858"/>
            <a:ext cx="1642744" cy="77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CC95EB-5F21-664B-A6DB-AC5CBEC667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0497" y="1473108"/>
            <a:ext cx="1230051" cy="12300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C0BC98-F89E-6E42-9CBD-ED9C89E1CF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6091" y="3073869"/>
            <a:ext cx="1114761" cy="7360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66243A-56F6-4145-98DA-602A450D05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26033" y="1222074"/>
            <a:ext cx="847171" cy="95710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B3585F5-A65E-8048-AE1D-75C096325A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4856"/>
    </mc:Choice>
    <mc:Fallback>
      <p:transition spd="slow" advTm="414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1" name="Google Shape;151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2" name="Google Shape;15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6" name="Google Shape;156;p20"/>
          <p:cNvSpPr/>
          <p:nvPr/>
        </p:nvSpPr>
        <p:spPr>
          <a:xfrm>
            <a:off x="1542599" y="143575"/>
            <a:ext cx="60588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omfortaa"/>
              </a:rPr>
              <a:t>Summing Up</a:t>
            </a:r>
            <a:endParaRPr sz="2800" b="1" dirty="0">
              <a:solidFill>
                <a:schemeClr val="bg1"/>
              </a:solidFill>
              <a:latin typeface="Comfortaa"/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326175" y="4364200"/>
            <a:ext cx="2887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000000"/>
                </a:solidFill>
              </a:rPr>
              <a:t>Image credits: </a:t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326175" y="5002325"/>
            <a:ext cx="4359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ELRC / C.A.P.E. Conservation Education Project.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IWR Line Drawings. How To Handbook Series</a:t>
            </a:r>
            <a:endParaRPr/>
          </a:p>
        </p:txBody>
      </p:sp>
      <p:sp>
        <p:nvSpPr>
          <p:cNvPr id="160" name="Google Shape;160;p20"/>
          <p:cNvSpPr txBox="1"/>
          <p:nvPr/>
        </p:nvSpPr>
        <p:spPr>
          <a:xfrm>
            <a:off x="2071650" y="3077938"/>
            <a:ext cx="5077800" cy="11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All the best for Module 2!</a:t>
            </a:r>
            <a:endParaRPr dirty="0"/>
          </a:p>
        </p:txBody>
      </p:sp>
      <p:pic>
        <p:nvPicPr>
          <p:cNvPr id="161" name="Google Shape;161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4615" y="3884850"/>
            <a:ext cx="1912925" cy="22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5953FA-2301-984F-86A2-C4462DCB6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3281" y="1161413"/>
            <a:ext cx="1738016" cy="23132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50A2D8-E023-AA4F-ADA0-B192D6154D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136" y="2135066"/>
            <a:ext cx="2523578" cy="11851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08EC68-2864-A246-9C43-4E236E3D42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9019" y="2117186"/>
            <a:ext cx="1821998" cy="12030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C3E3FB-5843-B548-89A9-F17B2DF4E0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6515" y="242053"/>
            <a:ext cx="847171" cy="9571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015DC3-7426-A74C-84BA-7B59432894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8195" y="654539"/>
            <a:ext cx="1230051" cy="123005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9A0FB14-97E2-CD46-B876-FFDE0EDE7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713"/>
    </mc:Choice>
    <mc:Fallback>
      <p:transition spd="slow" advTm="54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507</Words>
  <Application>Microsoft Macintosh PowerPoint</Application>
  <PresentationFormat>On-screen Show (4:3)</PresentationFormat>
  <Paragraphs>54</Paragraphs>
  <Slides>9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Comfortaa</vt:lpstr>
      <vt:lpstr>Trebuchet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EuretaRose</cp:lastModifiedBy>
  <cp:revision>11</cp:revision>
  <dcterms:modified xsi:type="dcterms:W3CDTF">2020-11-13T15:23:21Z</dcterms:modified>
</cp:coreProperties>
</file>