
<file path=[Content_Types].xml><?xml version="1.0" encoding="utf-8"?>
<Types xmlns="http://schemas.openxmlformats.org/package/2006/content-types"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9" roundtripDataSignature="AMtx7mguJXZm+6LAEd/Bb+2An2hMt5X60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10"/>
    <p:restoredTop sz="94643"/>
  </p:normalViewPr>
  <p:slideViewPr>
    <p:cSldViewPr snapToGrid="0" snapToObjects="1">
      <p:cViewPr varScale="1">
        <p:scale>
          <a:sx n="120" d="100"/>
          <a:sy n="120" d="100"/>
        </p:scale>
        <p:origin x="25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7" name="Google Shape;15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7" name="Google Shape;167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200"/>
              <a:t>Learning is a </a:t>
            </a:r>
            <a:r>
              <a:rPr lang="en-ZA" sz="1200" b="1"/>
              <a:t>process</a:t>
            </a:r>
            <a:r>
              <a:rPr lang="en-ZA" sz="1200"/>
              <a:t> that involves discovering, acquiring, developing, etc…</a:t>
            </a:r>
            <a:endParaRPr/>
          </a:p>
        </p:txBody>
      </p:sp>
      <p:sp>
        <p:nvSpPr>
          <p:cNvPr id="168" name="Google Shape;168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3_Divider3">
  <p:cSld name="3_Divider3">
    <p:bg>
      <p:bgPr>
        <a:solidFill>
          <a:schemeClr val="accent2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619125" y="1052513"/>
            <a:ext cx="10966323" cy="4964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Font typeface="Calibri"/>
              <a:buNone/>
              <a:defRPr sz="6200" b="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Four picture, title and content">
  <p:cSld name="1_Four picture, title and conten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6"/>
          <p:cNvSpPr>
            <a:spLocks noGrp="1"/>
          </p:cNvSpPr>
          <p:nvPr>
            <p:ph type="pic" idx="2"/>
          </p:nvPr>
        </p:nvSpPr>
        <p:spPr>
          <a:xfrm>
            <a:off x="628269" y="1628775"/>
            <a:ext cx="2520000" cy="2085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26"/>
          <p:cNvSpPr>
            <a:spLocks noGrp="1"/>
          </p:cNvSpPr>
          <p:nvPr>
            <p:ph type="pic" idx="3"/>
          </p:nvPr>
        </p:nvSpPr>
        <p:spPr>
          <a:xfrm>
            <a:off x="9065575" y="3930650"/>
            <a:ext cx="2520000" cy="2085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26"/>
          <p:cNvSpPr txBox="1">
            <a:spLocks noGrp="1"/>
          </p:cNvSpPr>
          <p:nvPr>
            <p:ph type="body" idx="1"/>
          </p:nvPr>
        </p:nvSpPr>
        <p:spPr>
          <a:xfrm>
            <a:off x="3362324" y="1628775"/>
            <a:ext cx="8223251" cy="2085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26"/>
          <p:cNvSpPr txBox="1">
            <a:spLocks noGrp="1"/>
          </p:cNvSpPr>
          <p:nvPr>
            <p:ph type="body" idx="4"/>
          </p:nvPr>
        </p:nvSpPr>
        <p:spPr>
          <a:xfrm>
            <a:off x="628269" y="3930650"/>
            <a:ext cx="8223251" cy="2085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619126" y="430267"/>
            <a:ext cx="100800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5"/>
          </p:nvPr>
        </p:nvSpPr>
        <p:spPr>
          <a:xfrm>
            <a:off x="619126" y="1159793"/>
            <a:ext cx="10080000" cy="297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Four picture, title and content">
  <p:cSld name="2_Four picture, title and conten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9"/>
          <p:cNvSpPr>
            <a:spLocks noGrp="1"/>
          </p:cNvSpPr>
          <p:nvPr>
            <p:ph type="pic" idx="2"/>
          </p:nvPr>
        </p:nvSpPr>
        <p:spPr>
          <a:xfrm>
            <a:off x="7658100" y="1628774"/>
            <a:ext cx="3927475" cy="4387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29"/>
          <p:cNvSpPr txBox="1">
            <a:spLocks noGrp="1"/>
          </p:cNvSpPr>
          <p:nvPr>
            <p:ph type="title"/>
          </p:nvPr>
        </p:nvSpPr>
        <p:spPr>
          <a:xfrm>
            <a:off x="619126" y="430267"/>
            <a:ext cx="100800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9"/>
          <p:cNvSpPr txBox="1">
            <a:spLocks noGrp="1"/>
          </p:cNvSpPr>
          <p:nvPr>
            <p:ph type="body" idx="1"/>
          </p:nvPr>
        </p:nvSpPr>
        <p:spPr>
          <a:xfrm>
            <a:off x="619126" y="1159793"/>
            <a:ext cx="10080000" cy="297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29"/>
          <p:cNvSpPr txBox="1">
            <a:spLocks noGrp="1"/>
          </p:cNvSpPr>
          <p:nvPr>
            <p:ph type="body" idx="3"/>
          </p:nvPr>
        </p:nvSpPr>
        <p:spPr>
          <a:xfrm>
            <a:off x="619126" y="1628775"/>
            <a:ext cx="6753224" cy="4387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3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2" name="Google Shape;62;p3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3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4" name="Google Shape;64;p3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75" name="Google Shape;75;p3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6" name="Google Shape;76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3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Google Shape;82;p3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3" name="Google Shape;83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3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3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5" name="Google Shape;95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&amp;Subtitle">
  <p:cSld name="1_Title&amp;Subtitle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8"/>
          <p:cNvSpPr txBox="1">
            <a:spLocks noGrp="1"/>
          </p:cNvSpPr>
          <p:nvPr>
            <p:ph type="title"/>
          </p:nvPr>
        </p:nvSpPr>
        <p:spPr>
          <a:xfrm>
            <a:off x="619126" y="430267"/>
            <a:ext cx="100800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38"/>
          <p:cNvSpPr txBox="1">
            <a:spLocks noGrp="1"/>
          </p:cNvSpPr>
          <p:nvPr>
            <p:ph type="body" idx="1"/>
          </p:nvPr>
        </p:nvSpPr>
        <p:spPr>
          <a:xfrm>
            <a:off x="619126" y="1628775"/>
            <a:ext cx="10966450" cy="4387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1" name="Google Shape;101;p38"/>
          <p:cNvSpPr txBox="1">
            <a:spLocks noGrp="1"/>
          </p:cNvSpPr>
          <p:nvPr>
            <p:ph type="body" idx="2"/>
          </p:nvPr>
        </p:nvSpPr>
        <p:spPr>
          <a:xfrm>
            <a:off x="619126" y="1159793"/>
            <a:ext cx="10080000" cy="297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8.jp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10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9.png"/><Relationship Id="rId5" Type="http://schemas.openxmlformats.org/officeDocument/2006/relationships/image" Target="../media/image6.jpg"/><Relationship Id="rId10" Type="http://schemas.openxmlformats.org/officeDocument/2006/relationships/image" Target="../media/image3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3.png"/><Relationship Id="rId5" Type="http://schemas.openxmlformats.org/officeDocument/2006/relationships/image" Target="../media/image13.jp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3.png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3.png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9.png"/><Relationship Id="rId5" Type="http://schemas.openxmlformats.org/officeDocument/2006/relationships/image" Target="../media/image18.jp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3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3.png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3.png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501489" y="166934"/>
            <a:ext cx="5189021" cy="2068266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"/>
          <p:cNvSpPr txBox="1">
            <a:spLocks noGrp="1"/>
          </p:cNvSpPr>
          <p:nvPr>
            <p:ph type="ctrTitle"/>
          </p:nvPr>
        </p:nvSpPr>
        <p:spPr>
          <a:xfrm>
            <a:off x="1524000" y="2363825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1B5"/>
              </a:buClr>
              <a:buSzPts val="4800"/>
              <a:buFont typeface="Arial"/>
              <a:buNone/>
            </a:pPr>
            <a:r>
              <a:rPr lang="en-ZA" sz="4600" b="1" dirty="0">
                <a:solidFill>
                  <a:srgbClr val="00A1B5"/>
                </a:solidFill>
                <a:latin typeface="Arial"/>
                <a:ea typeface="Arial"/>
                <a:cs typeface="Arial"/>
                <a:sym typeface="Arial"/>
              </a:rPr>
              <a:t>Module 1 - Topic 6</a:t>
            </a:r>
            <a:r>
              <a:rPr lang="en-ZA" sz="4600" dirty="0">
                <a:solidFill>
                  <a:srgbClr val="00A1B5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ZA" sz="4600" b="1" dirty="0">
                <a:solidFill>
                  <a:srgbClr val="00A1B5"/>
                </a:solidFill>
                <a:latin typeface="Arial"/>
                <a:ea typeface="Arial"/>
                <a:cs typeface="Arial"/>
                <a:sym typeface="Arial"/>
              </a:rPr>
              <a:t>Introduction to Social Learning and Reflective Practice</a:t>
            </a:r>
            <a:endParaRPr sz="4600" dirty="0">
              <a:solidFill>
                <a:srgbClr val="00A1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1"/>
          <p:cNvSpPr txBox="1"/>
          <p:nvPr/>
        </p:nvSpPr>
        <p:spPr>
          <a:xfrm>
            <a:off x="2862612" y="4880051"/>
            <a:ext cx="6151107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By Reuben Thifhulufhelwi, Dr Jessica Cockburn &amp; Prof Eureta Rosenberg</a:t>
            </a:r>
            <a:endParaRPr/>
          </a:p>
        </p:txBody>
      </p:sp>
      <p:pic>
        <p:nvPicPr>
          <p:cNvPr id="154" name="Google Shape;154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73991" y="5814411"/>
            <a:ext cx="8318500" cy="73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B79A4DF5-4603-2241-8237-0A8B8051E0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932"/>
    </mc:Choice>
    <mc:Fallback xmlns="">
      <p:transition spd="slow" advTm="179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"/>
          <p:cNvSpPr txBox="1">
            <a:spLocks noGrp="1"/>
          </p:cNvSpPr>
          <p:nvPr>
            <p:ph type="title"/>
          </p:nvPr>
        </p:nvSpPr>
        <p:spPr>
          <a:xfrm>
            <a:off x="417024" y="914400"/>
            <a:ext cx="10966323" cy="1688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80"/>
              <a:buFont typeface="Calibri"/>
              <a:buNone/>
            </a:pPr>
            <a:br>
              <a:rPr lang="en-ZA" sz="5580"/>
            </a:br>
            <a:endParaRPr sz="5580"/>
          </a:p>
        </p:txBody>
      </p:sp>
      <p:sp>
        <p:nvSpPr>
          <p:cNvPr id="161" name="Google Shape;161;p2"/>
          <p:cNvSpPr txBox="1"/>
          <p:nvPr/>
        </p:nvSpPr>
        <p:spPr>
          <a:xfrm>
            <a:off x="480238" y="1279801"/>
            <a:ext cx="5120909" cy="5632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Z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Introduction to the concept of </a:t>
            </a:r>
            <a:r>
              <a:rPr lang="en-ZA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learning</a:t>
            </a:r>
            <a:r>
              <a:rPr lang="en-Z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marL="914400" marR="0" lvl="1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ZA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is learning, why learning, how does it happen?</a:t>
            </a:r>
            <a:endParaRPr/>
          </a:p>
          <a:p>
            <a:pPr marL="914400" marR="0" lvl="1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ZA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Brief summary on different learning theories &amp; processes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ZA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Why focus on </a:t>
            </a:r>
            <a:r>
              <a:rPr lang="en-ZA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social learning</a:t>
            </a:r>
            <a:r>
              <a:rPr lang="en-ZA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ZA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Principles of social learning (is social learning similar to </a:t>
            </a:r>
            <a:r>
              <a:rPr lang="en-ZA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stakeholder engagement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Z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Introduction to the </a:t>
            </a:r>
            <a:r>
              <a:rPr lang="en-ZA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practice of reflection </a:t>
            </a:r>
            <a:r>
              <a:rPr lang="en-Z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 a learning process 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ZA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</a:t>
            </a:r>
            <a:r>
              <a:rPr lang="en-ZA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reflection tools </a:t>
            </a:r>
            <a:r>
              <a:rPr lang="en-ZA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are we going to use in this course?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2"/>
          <p:cNvSpPr/>
          <p:nvPr/>
        </p:nvSpPr>
        <p:spPr>
          <a:xfrm>
            <a:off x="417024" y="325694"/>
            <a:ext cx="11392677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4400">
                <a:solidFill>
                  <a:srgbClr val="00A1B5"/>
                </a:solidFill>
                <a:latin typeface="Calibri"/>
                <a:ea typeface="Calibri"/>
                <a:cs typeface="Calibri"/>
                <a:sym typeface="Calibri"/>
              </a:rPr>
              <a:t>Overview of Module 1: Topic 6</a:t>
            </a:r>
            <a:br>
              <a:rPr lang="en-ZA" sz="4400">
                <a:solidFill>
                  <a:srgbClr val="00A1B5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100">
              <a:solidFill>
                <a:srgbClr val="00A1B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3" name="Google Shape;163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83675" y="914400"/>
            <a:ext cx="5782200" cy="4188921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"/>
          <p:cNvSpPr txBox="1"/>
          <p:nvPr/>
        </p:nvSpPr>
        <p:spPr>
          <a:xfrm>
            <a:off x="7129360" y="5161676"/>
            <a:ext cx="4680341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NB: In the next modules, participants will learn more about the </a:t>
            </a:r>
            <a:r>
              <a:rPr lang="en-ZA" sz="18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application of social learning </a:t>
            </a:r>
            <a:r>
              <a:rPr lang="en-ZA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and </a:t>
            </a:r>
            <a:r>
              <a:rPr lang="en-ZA" sz="18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role of reflection </a:t>
            </a:r>
            <a:r>
              <a:rPr lang="en-ZA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in professional development or work-based training.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95A17FDD-FE14-6444-9245-9BB259D960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1006"/>
    </mc:Choice>
    <mc:Fallback xmlns="">
      <p:transition spd="slow" advTm="1110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"/>
          <p:cNvSpPr txBox="1">
            <a:spLocks noGrp="1"/>
          </p:cNvSpPr>
          <p:nvPr>
            <p:ph type="title"/>
          </p:nvPr>
        </p:nvSpPr>
        <p:spPr>
          <a:xfrm>
            <a:off x="417024" y="914400"/>
            <a:ext cx="10966323" cy="1688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80"/>
              <a:buFont typeface="Calibri"/>
              <a:buNone/>
            </a:pPr>
            <a:br>
              <a:rPr lang="en-ZA" sz="5580"/>
            </a:br>
            <a:endParaRPr sz="5580"/>
          </a:p>
        </p:txBody>
      </p:sp>
      <p:sp>
        <p:nvSpPr>
          <p:cNvPr id="171" name="Google Shape;171;p3"/>
          <p:cNvSpPr txBox="1"/>
          <p:nvPr/>
        </p:nvSpPr>
        <p:spPr>
          <a:xfrm>
            <a:off x="480238" y="1481142"/>
            <a:ext cx="10019596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Z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Learning is a </a:t>
            </a:r>
            <a:r>
              <a:rPr lang="en-ZA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process</a:t>
            </a:r>
            <a:r>
              <a:rPr lang="en-Z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that involves discovering, acquiring, developing etc): Facts; Concepts and constructs; Values; Practices, behaviours and habits; skills and techniques; agency, capability, capacity; learning to learn; unlearning…</a:t>
            </a:r>
            <a:endParaRPr/>
          </a:p>
        </p:txBody>
      </p:sp>
      <p:sp>
        <p:nvSpPr>
          <p:cNvPr id="172" name="Google Shape;172;p3"/>
          <p:cNvSpPr/>
          <p:nvPr/>
        </p:nvSpPr>
        <p:spPr>
          <a:xfrm>
            <a:off x="417024" y="325694"/>
            <a:ext cx="11392677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4400">
                <a:solidFill>
                  <a:srgbClr val="00A1B5"/>
                </a:solidFill>
                <a:latin typeface="Calibri"/>
                <a:ea typeface="Calibri"/>
                <a:cs typeface="Calibri"/>
                <a:sym typeface="Calibri"/>
              </a:rPr>
              <a:t>What is Learning?</a:t>
            </a:r>
            <a:endParaRPr sz="1100">
              <a:solidFill>
                <a:srgbClr val="00A1B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3" name="Google Shape;173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58166" y="3162178"/>
            <a:ext cx="8663600" cy="3370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ED7D7DBC-2728-F348-B8CD-19179AB346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939"/>
    </mc:Choice>
    <mc:Fallback xmlns="">
      <p:transition spd="slow" advTm="899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4"/>
          <p:cNvPicPr preferRelativeResize="0">
            <a:picLocks noGrp="1"/>
          </p:cNvPicPr>
          <p:nvPr>
            <p:ph type="pic" idx="2"/>
          </p:nvPr>
        </p:nvPicPr>
        <p:blipFill rotWithShape="1">
          <a:blip r:embed="rId5">
            <a:alphaModFix/>
          </a:blip>
          <a:srcRect t="275" b="274"/>
          <a:stretch/>
        </p:blipFill>
        <p:spPr>
          <a:xfrm>
            <a:off x="628269" y="1628775"/>
            <a:ext cx="2520000" cy="208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4"/>
          <p:cNvPicPr preferRelativeResize="0">
            <a:picLocks noGrp="1"/>
          </p:cNvPicPr>
          <p:nvPr>
            <p:ph type="pic" idx="3"/>
          </p:nvPr>
        </p:nvPicPr>
        <p:blipFill rotWithShape="1">
          <a:blip r:embed="rId6">
            <a:alphaModFix/>
          </a:blip>
          <a:srcRect t="1840" b="1840"/>
          <a:stretch/>
        </p:blipFill>
        <p:spPr>
          <a:xfrm>
            <a:off x="7447547" y="1321717"/>
            <a:ext cx="4257675" cy="438785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4"/>
          <p:cNvSpPr txBox="1">
            <a:spLocks noGrp="1"/>
          </p:cNvSpPr>
          <p:nvPr>
            <p:ph type="body" idx="1"/>
          </p:nvPr>
        </p:nvSpPr>
        <p:spPr>
          <a:xfrm>
            <a:off x="3362325" y="1902044"/>
            <a:ext cx="4085222" cy="4387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ZA" sz="1800"/>
              <a:t>In formal contexts such as schools, universities and scientific research, historical traditions and new emerging ideas shape both explicit and implicit rules about ‘what counts as worth knowing’, who should learn, </a:t>
            </a:r>
            <a:br>
              <a:rPr lang="en-ZA" sz="1800"/>
            </a:br>
            <a:r>
              <a:rPr lang="en-ZA" sz="1800"/>
              <a:t>how and why.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ZA" sz="1800"/>
              <a:t>The same applies to learning in informal contexts, such as NRM context, work places or community structures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ZA" sz="1800"/>
              <a:t>In both contexts the ‘rules’ can be simply unexamined habits or culture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ZA" sz="1800"/>
              <a:t>Over time the learner’s socio-cultural context literally shapes what his brain pays attention to and the meaning he makes of it (interpretation)</a:t>
            </a:r>
            <a:endParaRPr/>
          </a:p>
          <a:p>
            <a:pPr marL="228600" lvl="0" indent="-114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</p:txBody>
      </p:sp>
      <p:sp>
        <p:nvSpPr>
          <p:cNvPr id="181" name="Google Shape;181;p4"/>
          <p:cNvSpPr txBox="1">
            <a:spLocks noGrp="1"/>
          </p:cNvSpPr>
          <p:nvPr>
            <p:ph type="title"/>
          </p:nvPr>
        </p:nvSpPr>
        <p:spPr>
          <a:xfrm>
            <a:off x="619126" y="73572"/>
            <a:ext cx="10080000" cy="1248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1B5"/>
              </a:buClr>
              <a:buSzPts val="4400"/>
              <a:buFont typeface="Calibri"/>
              <a:buNone/>
            </a:pPr>
            <a:r>
              <a:rPr lang="en-ZA">
                <a:solidFill>
                  <a:srgbClr val="00A1B5"/>
                </a:solidFill>
              </a:rPr>
              <a:t>Learning is always socially and culturally ‘situated’</a:t>
            </a:r>
            <a:endParaRPr/>
          </a:p>
        </p:txBody>
      </p:sp>
      <p:sp>
        <p:nvSpPr>
          <p:cNvPr id="182" name="Google Shape;182;p4"/>
          <p:cNvSpPr txBox="1">
            <a:spLocks noGrp="1"/>
          </p:cNvSpPr>
          <p:nvPr>
            <p:ph type="body" idx="5"/>
          </p:nvPr>
        </p:nvSpPr>
        <p:spPr>
          <a:xfrm>
            <a:off x="619126" y="1226926"/>
            <a:ext cx="10080000" cy="297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ZA"/>
              <a:t>Whether it is the learning of individuals or groups</a:t>
            </a:r>
            <a:endParaRPr/>
          </a:p>
        </p:txBody>
      </p:sp>
      <p:pic>
        <p:nvPicPr>
          <p:cNvPr id="183" name="Google Shape;183;p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57854" y="3822700"/>
            <a:ext cx="1534150" cy="208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1E5AEA2F-DA84-2648-81BC-4CBA55D72A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450"/>
    </mc:Choice>
    <mc:Fallback xmlns="">
      <p:transition spd="slow" advTm="1164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5"/>
          <p:cNvPicPr preferRelativeResize="0"/>
          <p:nvPr/>
        </p:nvPicPr>
        <p:blipFill rotWithShape="1">
          <a:blip r:embed="rId5">
            <a:alphaModFix/>
          </a:blip>
          <a:srcRect l="12713" r="12713"/>
          <a:stretch/>
        </p:blipFill>
        <p:spPr>
          <a:xfrm>
            <a:off x="1584144" y="926061"/>
            <a:ext cx="2027254" cy="2264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5"/>
          <p:cNvPicPr preferRelativeResize="0"/>
          <p:nvPr/>
        </p:nvPicPr>
        <p:blipFill rotWithShape="1">
          <a:blip r:embed="rId6">
            <a:alphaModFix/>
          </a:blip>
          <a:srcRect r="3264" b="8658"/>
          <a:stretch/>
        </p:blipFill>
        <p:spPr>
          <a:xfrm>
            <a:off x="6295263" y="4028444"/>
            <a:ext cx="2421239" cy="1482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5"/>
          <p:cNvPicPr preferRelativeResize="0"/>
          <p:nvPr/>
        </p:nvPicPr>
        <p:blipFill rotWithShape="1">
          <a:blip r:embed="rId7">
            <a:alphaModFix/>
          </a:blip>
          <a:srcRect r="3499" b="8076"/>
          <a:stretch/>
        </p:blipFill>
        <p:spPr>
          <a:xfrm>
            <a:off x="6196728" y="814928"/>
            <a:ext cx="4085553" cy="2171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297268" y="3520541"/>
            <a:ext cx="3295872" cy="2264887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5"/>
          <p:cNvSpPr/>
          <p:nvPr/>
        </p:nvSpPr>
        <p:spPr>
          <a:xfrm>
            <a:off x="9051717" y="2501073"/>
            <a:ext cx="2151911" cy="2151911"/>
          </a:xfrm>
          <a:prstGeom prst="ellipse">
            <a:avLst/>
          </a:prstGeom>
          <a:blipFill rotWithShape="1">
            <a:blip r:embed="rId9">
              <a:alphaModFix/>
            </a:blip>
            <a:stretch>
              <a:fillRect l="-17999" r="-17997"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5"/>
          <p:cNvSpPr txBox="1"/>
          <p:nvPr/>
        </p:nvSpPr>
        <p:spPr>
          <a:xfrm>
            <a:off x="2145470" y="5677071"/>
            <a:ext cx="102204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800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Systems</a:t>
            </a:r>
            <a:endParaRPr dirty="0"/>
          </a:p>
        </p:txBody>
      </p:sp>
      <p:sp>
        <p:nvSpPr>
          <p:cNvPr id="194" name="Google Shape;194;p5"/>
          <p:cNvSpPr txBox="1"/>
          <p:nvPr/>
        </p:nvSpPr>
        <p:spPr>
          <a:xfrm>
            <a:off x="2064327" y="2935330"/>
            <a:ext cx="110318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8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Individual</a:t>
            </a:r>
            <a:endParaRPr/>
          </a:p>
        </p:txBody>
      </p:sp>
      <p:sp>
        <p:nvSpPr>
          <p:cNvPr id="195" name="Google Shape;195;p5"/>
          <p:cNvSpPr txBox="1"/>
          <p:nvPr/>
        </p:nvSpPr>
        <p:spPr>
          <a:xfrm>
            <a:off x="7249693" y="3057689"/>
            <a:ext cx="241952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8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Community &amp; organizational</a:t>
            </a:r>
            <a:endParaRPr/>
          </a:p>
        </p:txBody>
      </p:sp>
      <p:sp>
        <p:nvSpPr>
          <p:cNvPr id="196" name="Google Shape;196;p5"/>
          <p:cNvSpPr txBox="1">
            <a:spLocks noGrp="1"/>
          </p:cNvSpPr>
          <p:nvPr>
            <p:ph type="title"/>
          </p:nvPr>
        </p:nvSpPr>
        <p:spPr>
          <a:xfrm>
            <a:off x="838200" y="66710"/>
            <a:ext cx="10515600" cy="967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1B5"/>
              </a:buClr>
              <a:buSzPts val="4400"/>
              <a:buFont typeface="Calibri"/>
              <a:buNone/>
            </a:pPr>
            <a:r>
              <a:rPr lang="en-ZA">
                <a:solidFill>
                  <a:srgbClr val="00A1B5"/>
                </a:solidFill>
              </a:rPr>
              <a:t>How do we learn?</a:t>
            </a:r>
            <a:endParaRPr>
              <a:solidFill>
                <a:srgbClr val="00A1B5"/>
              </a:solidFill>
            </a:endParaRP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94520AE1-FCB9-0648-914F-06ADEE48B1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125"/>
    </mc:Choice>
    <mc:Fallback xmlns="">
      <p:transition spd="slow" advTm="741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1" name="Google Shape;201;p6"/>
          <p:cNvGrpSpPr/>
          <p:nvPr/>
        </p:nvGrpSpPr>
        <p:grpSpPr>
          <a:xfrm>
            <a:off x="5859613" y="1100403"/>
            <a:ext cx="4658372" cy="4396818"/>
            <a:chOff x="555050" y="56369"/>
            <a:chExt cx="4658372" cy="4396818"/>
          </a:xfrm>
        </p:grpSpPr>
        <p:sp>
          <p:nvSpPr>
            <p:cNvPr id="202" name="Google Shape;202;p6"/>
            <p:cNvSpPr/>
            <p:nvPr/>
          </p:nvSpPr>
          <p:spPr>
            <a:xfrm>
              <a:off x="1531369" y="56369"/>
              <a:ext cx="2705734" cy="2705734"/>
            </a:xfrm>
            <a:prstGeom prst="ellipse">
              <a:avLst/>
            </a:prstGeom>
            <a:solidFill>
              <a:schemeClr val="accent2">
                <a:alpha val="49803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6"/>
            <p:cNvSpPr txBox="1"/>
            <p:nvPr/>
          </p:nvSpPr>
          <p:spPr>
            <a:xfrm>
              <a:off x="1892134" y="529873"/>
              <a:ext cx="1984205" cy="12175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libri"/>
                <a:buNone/>
              </a:pPr>
              <a:r>
                <a:rPr lang="en-ZA" sz="2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Cognitive Development</a:t>
              </a:r>
              <a:endParaRPr/>
            </a:p>
          </p:txBody>
        </p:sp>
        <p:sp>
          <p:nvSpPr>
            <p:cNvPr id="204" name="Google Shape;204;p6"/>
            <p:cNvSpPr/>
            <p:nvPr/>
          </p:nvSpPr>
          <p:spPr>
            <a:xfrm>
              <a:off x="2507688" y="1747453"/>
              <a:ext cx="2705734" cy="2705734"/>
            </a:xfrm>
            <a:prstGeom prst="ellipse">
              <a:avLst/>
            </a:prstGeom>
            <a:solidFill>
              <a:schemeClr val="accent2">
                <a:alpha val="49803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6"/>
            <p:cNvSpPr txBox="1"/>
            <p:nvPr/>
          </p:nvSpPr>
          <p:spPr>
            <a:xfrm>
              <a:off x="3335192" y="2446435"/>
              <a:ext cx="1623440" cy="14881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libri"/>
                <a:buNone/>
              </a:pPr>
              <a:r>
                <a:rPr lang="en-ZA" sz="2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Social Development</a:t>
              </a:r>
              <a:endParaRPr/>
            </a:p>
          </p:txBody>
        </p:sp>
        <p:sp>
          <p:nvSpPr>
            <p:cNvPr id="206" name="Google Shape;206;p6"/>
            <p:cNvSpPr/>
            <p:nvPr/>
          </p:nvSpPr>
          <p:spPr>
            <a:xfrm>
              <a:off x="555050" y="1747453"/>
              <a:ext cx="2705734" cy="2705734"/>
            </a:xfrm>
            <a:prstGeom prst="ellipse">
              <a:avLst/>
            </a:prstGeom>
            <a:solidFill>
              <a:schemeClr val="accent2">
                <a:alpha val="49803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6"/>
            <p:cNvSpPr txBox="1"/>
            <p:nvPr/>
          </p:nvSpPr>
          <p:spPr>
            <a:xfrm>
              <a:off x="809840" y="2446435"/>
              <a:ext cx="1623440" cy="14881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libri"/>
                <a:buNone/>
              </a:pPr>
              <a:r>
                <a:rPr lang="en-ZA" sz="2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Practice Development</a:t>
              </a:r>
              <a:endParaRPr/>
            </a:p>
          </p:txBody>
        </p:sp>
      </p:grpSp>
      <p:sp>
        <p:nvSpPr>
          <p:cNvPr id="208" name="Google Shape;208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837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1B5"/>
              </a:buClr>
              <a:buSzPts val="4400"/>
              <a:buFont typeface="Calibri"/>
              <a:buNone/>
            </a:pPr>
            <a:r>
              <a:rPr lang="en-ZA">
                <a:solidFill>
                  <a:srgbClr val="00A1B5"/>
                </a:solidFill>
              </a:rPr>
              <a:t>The multiple purposes of learning</a:t>
            </a:r>
            <a:endParaRPr>
              <a:solidFill>
                <a:srgbClr val="00A1B5"/>
              </a:solidFill>
            </a:endParaRPr>
          </a:p>
        </p:txBody>
      </p:sp>
      <p:sp>
        <p:nvSpPr>
          <p:cNvPr id="209" name="Google Shape;209;p6"/>
          <p:cNvSpPr txBox="1">
            <a:spLocks noGrp="1"/>
          </p:cNvSpPr>
          <p:nvPr>
            <p:ph type="body" idx="1"/>
          </p:nvPr>
        </p:nvSpPr>
        <p:spPr>
          <a:xfrm>
            <a:off x="701566" y="1462628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ZA" sz="2000"/>
              <a:t>Cognitive abilities (related to understanding)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ZA" sz="2000"/>
              <a:t>Including learning to learn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ZA" sz="2000"/>
              <a:t>Skills, know-how and mastery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ZA" sz="2000"/>
              <a:t>Action competence and agency formation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ZA" sz="2000"/>
              <a:t>Human and social development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ZA" sz="2000"/>
              <a:t>Preservation of society (socialisation)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ZA" sz="2000"/>
              <a:t>Conservation of values and traditions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ZA" sz="2000"/>
              <a:t>New values and practices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ZA" sz="2000"/>
              <a:t>Emancipation from oppressive ideas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ZA" sz="2000"/>
              <a:t>Transformation, paradigm shifts and radical change</a:t>
            </a:r>
            <a:endParaRPr/>
          </a:p>
          <a:p>
            <a:pPr marL="228600" lvl="0" indent="-101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/>
          </a:p>
          <a:p>
            <a:pPr marL="228600" lvl="0" indent="-101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/>
          </a:p>
          <a:p>
            <a:pPr marL="228600" lvl="0" indent="-101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0537AC22-A61D-8145-9A76-238B94F8ADA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4766"/>
    </mc:Choice>
    <mc:Fallback xmlns="">
      <p:transition spd="slow" advTm="1047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Google Shape;214;p7"/>
          <p:cNvGrpSpPr/>
          <p:nvPr/>
        </p:nvGrpSpPr>
        <p:grpSpPr>
          <a:xfrm>
            <a:off x="3341553" y="2133048"/>
            <a:ext cx="5508893" cy="3201503"/>
            <a:chOff x="129790" y="654027"/>
            <a:chExt cx="5508893" cy="3201503"/>
          </a:xfrm>
        </p:grpSpPr>
        <p:sp>
          <p:nvSpPr>
            <p:cNvPr id="215" name="Google Shape;215;p7"/>
            <p:cNvSpPr/>
            <p:nvPr/>
          </p:nvSpPr>
          <p:spPr>
            <a:xfrm>
              <a:off x="129790" y="654027"/>
              <a:ext cx="3201503" cy="3201503"/>
            </a:xfrm>
            <a:prstGeom prst="ellipse">
              <a:avLst/>
            </a:prstGeom>
            <a:solidFill>
              <a:srgbClr val="4372C3">
                <a:alpha val="4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7"/>
            <p:cNvSpPr txBox="1"/>
            <p:nvPr/>
          </p:nvSpPr>
          <p:spPr>
            <a:xfrm>
              <a:off x="576847" y="1031553"/>
              <a:ext cx="1845911" cy="24464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alibri"/>
                <a:buNone/>
              </a:pPr>
              <a:r>
                <a:rPr lang="en-ZA" sz="28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Acquisition</a:t>
              </a:r>
              <a:endParaRPr dirty="0"/>
            </a:p>
          </p:txBody>
        </p:sp>
        <p:sp>
          <p:nvSpPr>
            <p:cNvPr id="217" name="Google Shape;217;p7"/>
            <p:cNvSpPr/>
            <p:nvPr/>
          </p:nvSpPr>
          <p:spPr>
            <a:xfrm>
              <a:off x="2437180" y="654027"/>
              <a:ext cx="3201503" cy="3201503"/>
            </a:xfrm>
            <a:prstGeom prst="ellipse">
              <a:avLst/>
            </a:prstGeom>
            <a:solidFill>
              <a:srgbClr val="4372C3">
                <a:alpha val="4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7"/>
            <p:cNvSpPr txBox="1"/>
            <p:nvPr/>
          </p:nvSpPr>
          <p:spPr>
            <a:xfrm>
              <a:off x="3345714" y="1031553"/>
              <a:ext cx="1845911" cy="24464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alibri"/>
                <a:buNone/>
              </a:pPr>
              <a:r>
                <a:rPr lang="en-ZA" sz="2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Participation</a:t>
              </a:r>
              <a:endParaRPr/>
            </a:p>
          </p:txBody>
        </p:sp>
      </p:grpSp>
      <p:sp>
        <p:nvSpPr>
          <p:cNvPr id="219" name="Google Shape;219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1B5"/>
              </a:buClr>
              <a:buSzPts val="4400"/>
              <a:buFont typeface="Calibri"/>
              <a:buNone/>
            </a:pPr>
            <a:r>
              <a:rPr lang="en-ZA">
                <a:solidFill>
                  <a:srgbClr val="00A1B5"/>
                </a:solidFill>
              </a:rPr>
              <a:t>Types of learning processes</a:t>
            </a:r>
            <a:endParaRPr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295F3534-C4BF-4543-85D4-21F161E7690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32"/>
    </mc:Choice>
    <mc:Fallback xmlns="">
      <p:transition spd="slow" advTm="87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8"/>
          <p:cNvPicPr preferRelativeResize="0">
            <a:picLocks noGrp="1"/>
          </p:cNvPicPr>
          <p:nvPr>
            <p:ph type="pic" idx="2"/>
          </p:nvPr>
        </p:nvPicPr>
        <p:blipFill rotWithShape="1">
          <a:blip r:embed="rId5">
            <a:alphaModFix/>
          </a:blip>
          <a:srcRect l="7294" r="7294"/>
          <a:stretch/>
        </p:blipFill>
        <p:spPr>
          <a:xfrm>
            <a:off x="7658100" y="1628774"/>
            <a:ext cx="3927475" cy="4387851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8"/>
          <p:cNvSpPr txBox="1">
            <a:spLocks noGrp="1"/>
          </p:cNvSpPr>
          <p:nvPr>
            <p:ph type="title"/>
          </p:nvPr>
        </p:nvSpPr>
        <p:spPr>
          <a:xfrm>
            <a:off x="619126" y="73572"/>
            <a:ext cx="10080000" cy="1276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1B5"/>
              </a:buClr>
              <a:buSzPts val="4400"/>
              <a:buFont typeface="Calibri"/>
              <a:buNone/>
            </a:pPr>
            <a:r>
              <a:rPr lang="en-ZA" dirty="0">
                <a:solidFill>
                  <a:srgbClr val="00A1B5"/>
                </a:solidFill>
              </a:rPr>
              <a:t>Learning through Transmission Teaching and Instruction</a:t>
            </a:r>
            <a:endParaRPr dirty="0"/>
          </a:p>
        </p:txBody>
      </p:sp>
      <p:sp>
        <p:nvSpPr>
          <p:cNvPr id="226" name="Google Shape;226;p8"/>
          <p:cNvSpPr txBox="1">
            <a:spLocks noGrp="1"/>
          </p:cNvSpPr>
          <p:nvPr>
            <p:ph type="body" idx="3"/>
          </p:nvPr>
        </p:nvSpPr>
        <p:spPr>
          <a:xfrm>
            <a:off x="619126" y="1628775"/>
            <a:ext cx="6753224" cy="4387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ZA"/>
              <a:t>Aimed at rote learning and the ‘absorption’ of facts and formulas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ZA"/>
              <a:t>And intended behaviour change (e.g. Skinner, Hungerford &amp; Volk)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ZA"/>
              <a:t>Useful when new information must be conveyed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ZA"/>
              <a:t>And for introducing ideas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ZA"/>
              <a:t>Telling not showing or doing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ZA"/>
              <a:t>Limitations for more complex tasks and learning purposes</a:t>
            </a:r>
            <a:endParaRPr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7CC54C7B-ECFA-7C48-A028-DF8F024A333E}"/>
              </a:ext>
            </a:extLst>
          </p:cNvPr>
          <p:cNvSpPr/>
          <p:nvPr/>
        </p:nvSpPr>
        <p:spPr>
          <a:xfrm>
            <a:off x="10164725" y="371767"/>
            <a:ext cx="1850065" cy="9781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Transmission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82CC65C6-6913-F146-B961-0DEA4E18D1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056"/>
    </mc:Choice>
    <mc:Fallback xmlns="">
      <p:transition spd="slow" advTm="810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9"/>
          <p:cNvPicPr preferRelativeResize="0"/>
          <p:nvPr/>
        </p:nvPicPr>
        <p:blipFill rotWithShape="1">
          <a:blip r:embed="rId5">
            <a:alphaModFix/>
          </a:blip>
          <a:srcRect l="9534" r="9535"/>
          <a:stretch/>
        </p:blipFill>
        <p:spPr>
          <a:xfrm>
            <a:off x="789604" y="3283992"/>
            <a:ext cx="4502506" cy="3310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9"/>
          <p:cNvPicPr preferRelativeResize="0">
            <a:picLocks noGrp="1"/>
          </p:cNvPicPr>
          <p:nvPr>
            <p:ph type="pic" idx="2"/>
          </p:nvPr>
        </p:nvPicPr>
        <p:blipFill rotWithShape="1">
          <a:blip r:embed="rId6">
            <a:alphaModFix/>
          </a:blip>
          <a:srcRect/>
          <a:stretch/>
        </p:blipFill>
        <p:spPr>
          <a:xfrm>
            <a:off x="5659126" y="1893791"/>
            <a:ext cx="6122987" cy="4044541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9"/>
          <p:cNvSpPr txBox="1">
            <a:spLocks noGrp="1"/>
          </p:cNvSpPr>
          <p:nvPr>
            <p:ph type="title"/>
          </p:nvPr>
        </p:nvSpPr>
        <p:spPr>
          <a:xfrm>
            <a:off x="619126" y="430267"/>
            <a:ext cx="100800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1B5"/>
              </a:buClr>
              <a:buSzPts val="4400"/>
              <a:buFont typeface="Calibri"/>
              <a:buNone/>
            </a:pPr>
            <a:r>
              <a:rPr lang="en-ZA" dirty="0">
                <a:solidFill>
                  <a:srgbClr val="00A1B5"/>
                </a:solidFill>
              </a:rPr>
              <a:t>Learning By Doing</a:t>
            </a:r>
            <a:endParaRPr dirty="0"/>
          </a:p>
        </p:txBody>
      </p:sp>
      <p:sp>
        <p:nvSpPr>
          <p:cNvPr id="234" name="Google Shape;234;p9"/>
          <p:cNvSpPr txBox="1">
            <a:spLocks noGrp="1"/>
          </p:cNvSpPr>
          <p:nvPr>
            <p:ph type="body" idx="3"/>
          </p:nvPr>
        </p:nvSpPr>
        <p:spPr>
          <a:xfrm>
            <a:off x="619126" y="1628775"/>
            <a:ext cx="6753224" cy="4387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ZA"/>
              <a:t>Experiential learning (Dewey)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ZA"/>
              <a:t>O’Donoghue (environmental education)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ZA"/>
              <a:t>Both practical skills and habits, agency formation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BC86B68-2F0B-214D-8C95-711A9142141D}"/>
              </a:ext>
            </a:extLst>
          </p:cNvPr>
          <p:cNvSpPr/>
          <p:nvPr/>
        </p:nvSpPr>
        <p:spPr>
          <a:xfrm>
            <a:off x="10175358" y="511173"/>
            <a:ext cx="1850065" cy="9781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Participation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F2FE4434-98FE-394C-A8F8-C81EAE54F0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811"/>
    </mc:Choice>
    <mc:Fallback xmlns="">
      <p:transition spd="slow" advTm="178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p10"/>
          <p:cNvPicPr preferRelativeResize="0">
            <a:picLocks noGrp="1"/>
          </p:cNvPicPr>
          <p:nvPr>
            <p:ph type="pic" idx="2"/>
          </p:nvPr>
        </p:nvPicPr>
        <p:blipFill rotWithShape="1">
          <a:blip r:embed="rId5">
            <a:alphaModFix/>
          </a:blip>
          <a:srcRect/>
          <a:stretch/>
        </p:blipFill>
        <p:spPr>
          <a:xfrm>
            <a:off x="5462588" y="1295329"/>
            <a:ext cx="6122987" cy="4316555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10"/>
          <p:cNvSpPr txBox="1">
            <a:spLocks noGrp="1"/>
          </p:cNvSpPr>
          <p:nvPr>
            <p:ph type="title"/>
          </p:nvPr>
        </p:nvSpPr>
        <p:spPr>
          <a:xfrm>
            <a:off x="619126" y="430267"/>
            <a:ext cx="100800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1B5"/>
              </a:buClr>
              <a:buSzPts val="4400"/>
              <a:buFont typeface="Calibri"/>
              <a:buNone/>
            </a:pPr>
            <a:r>
              <a:rPr lang="en-ZA">
                <a:solidFill>
                  <a:srgbClr val="00A1B5"/>
                </a:solidFill>
              </a:rPr>
              <a:t>Learning through Concept Formation</a:t>
            </a:r>
            <a:endParaRPr/>
          </a:p>
        </p:txBody>
      </p:sp>
      <p:sp>
        <p:nvSpPr>
          <p:cNvPr id="241" name="Google Shape;241;p10"/>
          <p:cNvSpPr txBox="1">
            <a:spLocks noGrp="1"/>
          </p:cNvSpPr>
          <p:nvPr>
            <p:ph type="body" idx="3"/>
          </p:nvPr>
        </p:nvSpPr>
        <p:spPr>
          <a:xfrm>
            <a:off x="619126" y="1628775"/>
            <a:ext cx="4843462" cy="4231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ZA"/>
              <a:t>Constructivism (Piaget, Bruner)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ZA"/>
              <a:t>Internalisation, </a:t>
            </a:r>
            <a:br>
              <a:rPr lang="en-ZA"/>
            </a:br>
            <a:r>
              <a:rPr lang="en-ZA"/>
              <a:t>semiotic mediation and </a:t>
            </a:r>
            <a:br>
              <a:rPr lang="en-ZA"/>
            </a:br>
            <a:r>
              <a:rPr lang="en-ZA"/>
              <a:t>scaffolding in the zone of proximal development (Lev Vygotsky, 1930’s)</a:t>
            </a:r>
            <a:endParaRPr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A43AE6B-99ED-B643-BCAB-0D1BB9E69E09}"/>
              </a:ext>
            </a:extLst>
          </p:cNvPr>
          <p:cNvSpPr/>
          <p:nvPr/>
        </p:nvSpPr>
        <p:spPr>
          <a:xfrm>
            <a:off x="10185990" y="301169"/>
            <a:ext cx="1850065" cy="9781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Participation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43ABCE38-FA16-6742-9BFB-FC5307581E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152"/>
    </mc:Choice>
    <mc:Fallback xmlns="">
      <p:transition spd="slow" advTm="181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p11"/>
          <p:cNvPicPr preferRelativeResize="0">
            <a:picLocks noGrp="1"/>
          </p:cNvPicPr>
          <p:nvPr>
            <p:ph type="pic" idx="2"/>
          </p:nvPr>
        </p:nvPicPr>
        <p:blipFill rotWithShape="1">
          <a:blip r:embed="rId5">
            <a:alphaModFix/>
          </a:blip>
          <a:srcRect/>
          <a:stretch/>
        </p:blipFill>
        <p:spPr>
          <a:xfrm>
            <a:off x="5122831" y="1628775"/>
            <a:ext cx="5645505" cy="4044541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11"/>
          <p:cNvSpPr txBox="1">
            <a:spLocks noGrp="1"/>
          </p:cNvSpPr>
          <p:nvPr>
            <p:ph type="title"/>
          </p:nvPr>
        </p:nvSpPr>
        <p:spPr>
          <a:xfrm>
            <a:off x="619126" y="430267"/>
            <a:ext cx="100800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1B5"/>
              </a:buClr>
              <a:buSzPts val="4400"/>
              <a:buFont typeface="Calibri"/>
              <a:buNone/>
            </a:pPr>
            <a:r>
              <a:rPr lang="en-ZA">
                <a:solidFill>
                  <a:srgbClr val="00A1B5"/>
                </a:solidFill>
              </a:rPr>
              <a:t>Learning through Experiences</a:t>
            </a:r>
            <a:endParaRPr/>
          </a:p>
        </p:txBody>
      </p:sp>
      <p:sp>
        <p:nvSpPr>
          <p:cNvPr id="248" name="Google Shape;248;p11"/>
          <p:cNvSpPr txBox="1">
            <a:spLocks noGrp="1"/>
          </p:cNvSpPr>
          <p:nvPr>
            <p:ph type="body" idx="3"/>
          </p:nvPr>
        </p:nvSpPr>
        <p:spPr>
          <a:xfrm>
            <a:off x="619126" y="1628775"/>
            <a:ext cx="5399119" cy="4387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ZA" dirty="0"/>
              <a:t>Learning through interacting with the environment- John Dewey 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ZA" dirty="0"/>
              <a:t>Not just knowledge but values and dispositions</a:t>
            </a:r>
            <a:br>
              <a:rPr lang="en-ZA" dirty="0"/>
            </a:b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ZA" dirty="0"/>
              <a:t>Often in the company of (significant) others</a:t>
            </a:r>
            <a:br>
              <a:rPr lang="en-ZA" dirty="0"/>
            </a:br>
            <a:endParaRPr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BB1E0FB-B327-A04B-A1E7-D91C77FD7307}"/>
              </a:ext>
            </a:extLst>
          </p:cNvPr>
          <p:cNvSpPr/>
          <p:nvPr/>
        </p:nvSpPr>
        <p:spPr>
          <a:xfrm>
            <a:off x="10175358" y="172071"/>
            <a:ext cx="1850065" cy="9781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Participation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F2C1E0AA-5021-3B4A-AB16-E159466F94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90"/>
    </mc:Choice>
    <mc:Fallback xmlns="">
      <p:transition spd="slow" advTm="116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12"/>
          <p:cNvPicPr preferRelativeResize="0">
            <a:picLocks noGrp="1"/>
          </p:cNvPicPr>
          <p:nvPr>
            <p:ph type="pic" idx="2"/>
          </p:nvPr>
        </p:nvPicPr>
        <p:blipFill rotWithShape="1">
          <a:blip r:embed="rId5">
            <a:alphaModFix/>
          </a:blip>
          <a:srcRect l="5595" r="5595"/>
          <a:stretch/>
        </p:blipFill>
        <p:spPr>
          <a:xfrm>
            <a:off x="6575749" y="1628774"/>
            <a:ext cx="3927475" cy="4387851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12"/>
          <p:cNvSpPr txBox="1">
            <a:spLocks noGrp="1"/>
          </p:cNvSpPr>
          <p:nvPr>
            <p:ph type="title"/>
          </p:nvPr>
        </p:nvSpPr>
        <p:spPr>
          <a:xfrm>
            <a:off x="619126" y="430267"/>
            <a:ext cx="100800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1B5"/>
              </a:buClr>
              <a:buSzPts val="4400"/>
              <a:buFont typeface="Calibri"/>
              <a:buNone/>
            </a:pPr>
            <a:r>
              <a:rPr lang="en-ZA">
                <a:solidFill>
                  <a:srgbClr val="00A1B5"/>
                </a:solidFill>
              </a:rPr>
              <a:t>Learning through Socialisation</a:t>
            </a:r>
            <a:endParaRPr/>
          </a:p>
        </p:txBody>
      </p:sp>
      <p:sp>
        <p:nvSpPr>
          <p:cNvPr id="255" name="Google Shape;255;p12"/>
          <p:cNvSpPr txBox="1">
            <a:spLocks noGrp="1"/>
          </p:cNvSpPr>
          <p:nvPr>
            <p:ph type="body" idx="3"/>
          </p:nvPr>
        </p:nvSpPr>
        <p:spPr>
          <a:xfrm>
            <a:off x="619126" y="1628775"/>
            <a:ext cx="6753224" cy="4387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ZA"/>
              <a:t>Induction into ‘ways of doing’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ZA"/>
              <a:t>Modeling (Bandura, 1977)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ZA"/>
              <a:t>Enculturation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ZA"/>
              <a:t>Communities of Practices (Lave and Wenger, 1991)</a:t>
            </a:r>
            <a:endParaRPr/>
          </a:p>
        </p:txBody>
      </p:sp>
      <p:pic>
        <p:nvPicPr>
          <p:cNvPr id="256" name="Google Shape;256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52019" y="3591526"/>
            <a:ext cx="3707107" cy="240358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AC054035-7115-5641-8AE0-837A7C56BE6F}"/>
              </a:ext>
            </a:extLst>
          </p:cNvPr>
          <p:cNvSpPr/>
          <p:nvPr/>
        </p:nvSpPr>
        <p:spPr>
          <a:xfrm>
            <a:off x="10207256" y="172071"/>
            <a:ext cx="1850065" cy="9781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Participation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F7F50D9D-26F3-2941-8772-D4DCBEA742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736"/>
    </mc:Choice>
    <mc:Fallback xmlns="">
      <p:transition spd="slow" advTm="167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Google Shape;261;p13"/>
          <p:cNvPicPr preferRelativeResize="0">
            <a:picLocks noGrp="1"/>
          </p:cNvPicPr>
          <p:nvPr>
            <p:ph type="pic" idx="2"/>
          </p:nvPr>
        </p:nvPicPr>
        <p:blipFill rotWithShape="1">
          <a:blip r:embed="rId5">
            <a:alphaModFix/>
          </a:blip>
          <a:srcRect/>
          <a:stretch/>
        </p:blipFill>
        <p:spPr>
          <a:xfrm>
            <a:off x="7128214" y="2138814"/>
            <a:ext cx="4767245" cy="3090950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13"/>
          <p:cNvSpPr txBox="1">
            <a:spLocks noGrp="1"/>
          </p:cNvSpPr>
          <p:nvPr>
            <p:ph type="title"/>
          </p:nvPr>
        </p:nvSpPr>
        <p:spPr>
          <a:xfrm>
            <a:off x="619126" y="430267"/>
            <a:ext cx="100800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1B5"/>
              </a:buClr>
              <a:buSzPts val="4400"/>
              <a:buFont typeface="Calibri"/>
              <a:buNone/>
            </a:pPr>
            <a:r>
              <a:rPr lang="en-ZA">
                <a:solidFill>
                  <a:srgbClr val="00A1B5"/>
                </a:solidFill>
              </a:rPr>
              <a:t>Organisational learning</a:t>
            </a:r>
            <a:endParaRPr/>
          </a:p>
        </p:txBody>
      </p:sp>
      <p:sp>
        <p:nvSpPr>
          <p:cNvPr id="263" name="Google Shape;263;p13"/>
          <p:cNvSpPr txBox="1">
            <a:spLocks noGrp="1"/>
          </p:cNvSpPr>
          <p:nvPr>
            <p:ph type="body" idx="3"/>
          </p:nvPr>
        </p:nvSpPr>
        <p:spPr>
          <a:xfrm>
            <a:off x="619126" y="1466851"/>
            <a:ext cx="6753224" cy="4549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ZA"/>
              <a:t>Forms of enculturation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ZA"/>
              <a:t>Situated learning in Communities of practice (Lave &amp; Wenger)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ZA"/>
              <a:t>Expansive learning (Engeström &amp; Sannino)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ZA"/>
              <a:t>Systems learning (Senge)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ZA"/>
              <a:t>Scaffolding (Vygotsky)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ZA"/>
              <a:t>Single, double and triple loop learning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ZA"/>
              <a:t>Reflexivity</a:t>
            </a:r>
            <a:endParaRPr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A2113D1-8811-9141-9BE8-1A4ECBA7776E}"/>
              </a:ext>
            </a:extLst>
          </p:cNvPr>
          <p:cNvSpPr/>
          <p:nvPr/>
        </p:nvSpPr>
        <p:spPr>
          <a:xfrm>
            <a:off x="10217888" y="172071"/>
            <a:ext cx="1850065" cy="9781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Participation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AADAAB96-96A9-A64C-8A55-4D08EBFF2A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589"/>
    </mc:Choice>
    <mc:Fallback xmlns="">
      <p:transition spd="slow" advTm="415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Google Shape;268;p14"/>
          <p:cNvPicPr preferRelativeResize="0">
            <a:picLocks noGrp="1"/>
          </p:cNvPicPr>
          <p:nvPr>
            <p:ph type="pic" idx="2"/>
          </p:nvPr>
        </p:nvPicPr>
        <p:blipFill rotWithShape="1">
          <a:blip r:embed="rId5">
            <a:alphaModFix/>
          </a:blip>
          <a:srcRect l="6333" r="6333"/>
          <a:stretch/>
        </p:blipFill>
        <p:spPr>
          <a:xfrm>
            <a:off x="7505393" y="1308559"/>
            <a:ext cx="4280207" cy="4781930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14"/>
          <p:cNvSpPr txBox="1">
            <a:spLocks noGrp="1"/>
          </p:cNvSpPr>
          <p:nvPr>
            <p:ph type="title"/>
          </p:nvPr>
        </p:nvSpPr>
        <p:spPr>
          <a:xfrm>
            <a:off x="619126" y="430267"/>
            <a:ext cx="10080000" cy="1124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1B5"/>
              </a:buClr>
              <a:buSzPts val="4400"/>
              <a:buFont typeface="Calibri"/>
              <a:buNone/>
            </a:pPr>
            <a:r>
              <a:rPr lang="en-ZA" dirty="0">
                <a:solidFill>
                  <a:srgbClr val="00A1B5"/>
                </a:solidFill>
              </a:rPr>
              <a:t>Learning through Conscientisation, Disruption</a:t>
            </a:r>
            <a:endParaRPr dirty="0"/>
          </a:p>
        </p:txBody>
      </p:sp>
      <p:sp>
        <p:nvSpPr>
          <p:cNvPr id="270" name="Google Shape;270;p14"/>
          <p:cNvSpPr txBox="1">
            <a:spLocks noGrp="1"/>
          </p:cNvSpPr>
          <p:nvPr>
            <p:ph type="body" idx="3"/>
          </p:nvPr>
        </p:nvSpPr>
        <p:spPr>
          <a:xfrm>
            <a:off x="619126" y="1628775"/>
            <a:ext cx="7038974" cy="4387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ZA" sz="2400"/>
              <a:t>Emancipatory education (Paolo Freire, </a:t>
            </a:r>
            <a:r>
              <a:rPr lang="en-ZA" sz="2400" i="1"/>
              <a:t>Pedagogy of the Oppressed</a:t>
            </a:r>
            <a:r>
              <a:rPr lang="en-ZA" sz="2400"/>
              <a:t>, 1968)</a:t>
            </a:r>
            <a:br>
              <a:rPr lang="en-ZA" sz="2400"/>
            </a:br>
            <a:endParaRPr sz="240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ZA" sz="2400"/>
              <a:t>Critical theory (Habermas) and critical pedagogy (Apple, Giroux, Mclaren, Patti Lather)</a:t>
            </a:r>
            <a:br>
              <a:rPr lang="en-ZA" sz="2400"/>
            </a:br>
            <a:endParaRPr sz="240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ZA" sz="2400"/>
              <a:t>“There is no learning without dissonance; and there is no learning with too much dissonance” (Wals, 2007)</a:t>
            </a:r>
            <a:endParaRPr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63A65DE-1905-4F45-AE29-A5BD31935B9D}"/>
              </a:ext>
            </a:extLst>
          </p:cNvPr>
          <p:cNvSpPr/>
          <p:nvPr/>
        </p:nvSpPr>
        <p:spPr>
          <a:xfrm>
            <a:off x="10298838" y="124549"/>
            <a:ext cx="1850065" cy="9781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Participation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081294FD-1275-F047-8B08-A6071B7BA0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947"/>
    </mc:Choice>
    <mc:Fallback xmlns="">
      <p:transition spd="slow" advTm="369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5"/>
          <p:cNvPicPr preferRelativeResize="0">
            <a:picLocks noGrp="1"/>
          </p:cNvPicPr>
          <p:nvPr>
            <p:ph type="pic" idx="2"/>
          </p:nvPr>
        </p:nvPicPr>
        <p:blipFill rotWithShape="1">
          <a:blip r:embed="rId5">
            <a:alphaModFix/>
          </a:blip>
          <a:srcRect/>
          <a:stretch/>
        </p:blipFill>
        <p:spPr>
          <a:xfrm>
            <a:off x="4162097" y="2271358"/>
            <a:ext cx="5630578" cy="4156375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15"/>
          <p:cNvSpPr txBox="1">
            <a:spLocks noGrp="1"/>
          </p:cNvSpPr>
          <p:nvPr>
            <p:ph type="title"/>
          </p:nvPr>
        </p:nvSpPr>
        <p:spPr>
          <a:xfrm>
            <a:off x="619126" y="430267"/>
            <a:ext cx="100800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1B5"/>
              </a:buClr>
              <a:buSzPts val="4400"/>
              <a:buFont typeface="Calibri"/>
              <a:buNone/>
            </a:pPr>
            <a:r>
              <a:rPr lang="en-ZA">
                <a:solidFill>
                  <a:srgbClr val="00A1B5"/>
                </a:solidFill>
              </a:rPr>
              <a:t>Learning through Deliberation</a:t>
            </a:r>
            <a:endParaRPr/>
          </a:p>
        </p:txBody>
      </p:sp>
      <p:sp>
        <p:nvSpPr>
          <p:cNvPr id="277" name="Google Shape;277;p15"/>
          <p:cNvSpPr txBox="1">
            <a:spLocks noGrp="1"/>
          </p:cNvSpPr>
          <p:nvPr>
            <p:ph type="body" idx="3"/>
          </p:nvPr>
        </p:nvSpPr>
        <p:spPr>
          <a:xfrm>
            <a:off x="619126" y="1418568"/>
            <a:ext cx="6753224" cy="4387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ZA" sz="2400"/>
              <a:t>E.g. social learning discussed by (Wals 2007, Reed et al., 2010; Lotz-Sisitka et al., 2012). </a:t>
            </a:r>
            <a:endParaRPr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90FE06B-28E1-2446-863E-A26C57741BA5}"/>
              </a:ext>
            </a:extLst>
          </p:cNvPr>
          <p:cNvSpPr/>
          <p:nvPr/>
        </p:nvSpPr>
        <p:spPr>
          <a:xfrm>
            <a:off x="10196623" y="172071"/>
            <a:ext cx="1850065" cy="9781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Participation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B4EED30E-25D7-AF47-BF0F-CA25DB2259A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084"/>
    </mc:Choice>
    <mc:Fallback xmlns="">
      <p:transition spd="slow" advTm="820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419</TotalTime>
  <Words>686</Words>
  <Application>Microsoft Macintosh PowerPoint</Application>
  <PresentationFormat>Widescreen</PresentationFormat>
  <Paragraphs>93</Paragraphs>
  <Slides>15</Slides>
  <Notes>15</Notes>
  <HiddenSlides>0</HiddenSlides>
  <MMClips>15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Module 1 - Topic 6: Introduction to Social Learning and Reflective Practice</vt:lpstr>
      <vt:lpstr> </vt:lpstr>
      <vt:lpstr> </vt:lpstr>
      <vt:lpstr>Learning is always socially and culturally ‘situated’</vt:lpstr>
      <vt:lpstr>How do we learn?</vt:lpstr>
      <vt:lpstr>The multiple purposes of learning</vt:lpstr>
      <vt:lpstr>Types of learning processes</vt:lpstr>
      <vt:lpstr>Learning through Transmission Teaching and Instruction</vt:lpstr>
      <vt:lpstr>Learning By Doing</vt:lpstr>
      <vt:lpstr>Learning through Concept Formation</vt:lpstr>
      <vt:lpstr>Learning through Experiences</vt:lpstr>
      <vt:lpstr>Learning through Socialisation</vt:lpstr>
      <vt:lpstr>Organisational learning</vt:lpstr>
      <vt:lpstr>Learning through Conscientisation, Disruption</vt:lpstr>
      <vt:lpstr>Learning through Deliberation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1 - Topic 6 presentation: Introduction to Social Learning and Reflective Practice</dc:title>
  <dc:creator>Rueben Thifhulufhelwi</dc:creator>
  <cp:lastModifiedBy>Rueben Thifhulufhelwi</cp:lastModifiedBy>
  <cp:revision>5</cp:revision>
  <dcterms:created xsi:type="dcterms:W3CDTF">2020-09-27T11:16:31Z</dcterms:created>
  <dcterms:modified xsi:type="dcterms:W3CDTF">2020-10-11T10:33:17Z</dcterms:modified>
</cp:coreProperties>
</file>