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4"/>
  </p:notesMasterIdLst>
  <p:sldIdLst>
    <p:sldId id="257" r:id="rId2"/>
    <p:sldId id="256" r:id="rId3"/>
    <p:sldId id="258" r:id="rId4"/>
    <p:sldId id="259" r:id="rId5"/>
    <p:sldId id="267" r:id="rId6"/>
    <p:sldId id="260" r:id="rId7"/>
    <p:sldId id="261" r:id="rId8"/>
    <p:sldId id="262" r:id="rId9"/>
    <p:sldId id="263" r:id="rId10"/>
    <p:sldId id="264" r:id="rId11"/>
    <p:sldId id="265" r:id="rId12"/>
    <p:sldId id="268" r:id="rId13"/>
  </p:sldIdLst>
  <p:sldSz cx="9144000" cy="6858000" type="screen4x3"/>
  <p:notesSz cx="6858000" cy="9144000"/>
  <p:embeddedFontLst>
    <p:embeddedFont>
      <p:font typeface="Comfortaa" pitchFamily="2" charset="0"/>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2A85D4D-51EB-465B-8D9C-E3AA21306082}">
  <a:tblStyle styleId="{52A85D4D-51EB-465B-8D9C-E3AA2130608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6"/>
    <p:restoredTop sz="94746"/>
  </p:normalViewPr>
  <p:slideViewPr>
    <p:cSldViewPr snapToGrid="0">
      <p:cViewPr varScale="1">
        <p:scale>
          <a:sx n="92" d="100"/>
          <a:sy n="92" d="100"/>
        </p:scale>
        <p:origin x="648" y="1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9540244903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9540244903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92910fc773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 name="Google Shape;52;g92910fc773_0_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9540244903_0_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9540244903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9540244903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954024490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9b21ca3be0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9b21ca3be0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9928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9b21ca3be0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9b21ca3be0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9b21ca3be0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9b21ca3be0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9b21ca3be0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9b21ca3be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c7599e8df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c7599e8d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9c7599e8df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9c7599e8d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9c7599e8df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9c7599e8d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9c7599e8df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9c7599e8df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1509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jp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notesSlide" Target="../notesSlides/notesSlide2.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image" Target="../media/image1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3.xml"/><Relationship Id="rId7" Type="http://schemas.openxmlformats.org/officeDocument/2006/relationships/image" Target="../media/image17.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png"/><Relationship Id="rId5" Type="http://schemas.openxmlformats.org/officeDocument/2006/relationships/image" Target="../media/image7.png"/><Relationship Id="rId4" Type="http://schemas.openxmlformats.org/officeDocument/2006/relationships/notesSlide" Target="../notesSlides/notesSlide9.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3.xml"/><Relationship Id="rId7" Type="http://schemas.openxmlformats.org/officeDocument/2006/relationships/image" Target="../media/image2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11.xml"/><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5.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p:nvPr/>
        </p:nvSpPr>
        <p:spPr>
          <a:xfrm>
            <a:off x="561575" y="391375"/>
            <a:ext cx="8185200" cy="9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600" b="1">
                <a:latin typeface="Comfortaa"/>
                <a:ea typeface="Comfortaa"/>
                <a:cs typeface="Comfortaa"/>
                <a:sym typeface="Comfortaa"/>
              </a:rPr>
              <a:t>Meet your presenter:</a:t>
            </a:r>
            <a:endParaRPr sz="2600" b="1">
              <a:latin typeface="Comfortaa"/>
              <a:ea typeface="Comfortaa"/>
              <a:cs typeface="Comfortaa"/>
              <a:sym typeface="Comfortaa"/>
            </a:endParaRPr>
          </a:p>
        </p:txBody>
      </p:sp>
      <p:sp>
        <p:nvSpPr>
          <p:cNvPr id="66" name="Google Shape;66;p14"/>
          <p:cNvSpPr txBox="1"/>
          <p:nvPr/>
        </p:nvSpPr>
        <p:spPr>
          <a:xfrm>
            <a:off x="4571989" y="3612850"/>
            <a:ext cx="3592800" cy="9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dirty="0"/>
              <a:t>Professor Eureta Rosenberg </a:t>
            </a:r>
            <a:endParaRPr sz="1800" b="1" dirty="0"/>
          </a:p>
          <a:p>
            <a:pPr marL="0" lvl="0" indent="0" algn="ctr" rtl="0">
              <a:spcBef>
                <a:spcPts val="0"/>
              </a:spcBef>
              <a:spcAft>
                <a:spcPts val="0"/>
              </a:spcAft>
              <a:buNone/>
            </a:pPr>
            <a:r>
              <a:rPr lang="en-GB" dirty="0"/>
              <a:t>Environmental Learning Research Centre</a:t>
            </a:r>
            <a:endParaRPr dirty="0"/>
          </a:p>
          <a:p>
            <a:pPr marL="0" lvl="0" indent="0" algn="ctr" rtl="0">
              <a:spcBef>
                <a:spcPts val="0"/>
              </a:spcBef>
              <a:spcAft>
                <a:spcPts val="0"/>
              </a:spcAft>
              <a:buNone/>
            </a:pPr>
            <a:r>
              <a:rPr lang="en-GB" dirty="0"/>
              <a:t>Rhodes University, </a:t>
            </a:r>
            <a:r>
              <a:rPr lang="en-GB" dirty="0" err="1"/>
              <a:t>Makhanda</a:t>
            </a:r>
            <a:endParaRPr lang="en-GB" dirty="0"/>
          </a:p>
          <a:p>
            <a:pPr marL="0" lvl="0" indent="0" algn="ctr" rtl="0">
              <a:spcBef>
                <a:spcPts val="0"/>
              </a:spcBef>
              <a:spcAft>
                <a:spcPts val="0"/>
              </a:spcAft>
              <a:buNone/>
            </a:pPr>
            <a:r>
              <a:rPr lang="en-GB" dirty="0"/>
              <a:t>Eastern Cape, South Africa </a:t>
            </a:r>
            <a:endParaRPr dirty="0"/>
          </a:p>
        </p:txBody>
      </p:sp>
      <p:pic>
        <p:nvPicPr>
          <p:cNvPr id="67" name="Google Shape;67;p14"/>
          <p:cNvPicPr preferRelativeResize="0"/>
          <p:nvPr/>
        </p:nvPicPr>
        <p:blipFill>
          <a:blip r:embed="rId5">
            <a:alphaModFix/>
          </a:blip>
          <a:stretch>
            <a:fillRect/>
          </a:stretch>
        </p:blipFill>
        <p:spPr>
          <a:xfrm>
            <a:off x="1624600" y="1361275"/>
            <a:ext cx="2813999" cy="3221464"/>
          </a:xfrm>
          <a:prstGeom prst="rect">
            <a:avLst/>
          </a:prstGeom>
          <a:noFill/>
          <a:ln>
            <a:noFill/>
          </a:ln>
        </p:spPr>
      </p:pic>
      <p:pic>
        <p:nvPicPr>
          <p:cNvPr id="68" name="Google Shape;68;p14"/>
          <p:cNvPicPr preferRelativeResize="0"/>
          <p:nvPr/>
        </p:nvPicPr>
        <p:blipFill>
          <a:blip r:embed="rId6">
            <a:alphaModFix/>
          </a:blip>
          <a:stretch>
            <a:fillRect/>
          </a:stretch>
        </p:blipFill>
        <p:spPr>
          <a:xfrm>
            <a:off x="4781475" y="2090738"/>
            <a:ext cx="3173831" cy="1381550"/>
          </a:xfrm>
          <a:prstGeom prst="rect">
            <a:avLst/>
          </a:prstGeom>
          <a:noFill/>
          <a:ln>
            <a:noFill/>
          </a:ln>
        </p:spPr>
      </p:pic>
      <p:sp>
        <p:nvSpPr>
          <p:cNvPr id="69" name="Google Shape;69;p14"/>
          <p:cNvSpPr/>
          <p:nvPr/>
        </p:nvSpPr>
        <p:spPr>
          <a:xfrm>
            <a:off x="54075" y="5348150"/>
            <a:ext cx="9039000" cy="14802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4"/>
          <p:cNvSpPr/>
          <p:nvPr/>
        </p:nvSpPr>
        <p:spPr>
          <a:xfrm>
            <a:off x="54075" y="5348150"/>
            <a:ext cx="9039000" cy="14802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 name="Google Shape;71;p14"/>
          <p:cNvPicPr preferRelativeResize="0"/>
          <p:nvPr/>
        </p:nvPicPr>
        <p:blipFill rotWithShape="1">
          <a:blip r:embed="rId7">
            <a:alphaModFix/>
          </a:blip>
          <a:srcRect/>
          <a:stretch/>
        </p:blipFill>
        <p:spPr>
          <a:xfrm>
            <a:off x="167856" y="5640111"/>
            <a:ext cx="1456734" cy="896287"/>
          </a:xfrm>
          <a:prstGeom prst="rect">
            <a:avLst/>
          </a:prstGeom>
          <a:noFill/>
          <a:ln>
            <a:noFill/>
          </a:ln>
          <a:effectLst>
            <a:outerShdw blurRad="57150" dist="19050" dir="5400000" algn="bl" rotWithShape="0">
              <a:srgbClr val="000000">
                <a:alpha val="50000"/>
              </a:srgbClr>
            </a:outerShdw>
          </a:effectLst>
        </p:spPr>
      </p:pic>
      <p:pic>
        <p:nvPicPr>
          <p:cNvPr id="72" name="Google Shape;72;p14"/>
          <p:cNvPicPr preferRelativeResize="0"/>
          <p:nvPr/>
        </p:nvPicPr>
        <p:blipFill>
          <a:blip r:embed="rId8">
            <a:alphaModFix/>
          </a:blip>
          <a:stretch>
            <a:fillRect/>
          </a:stretch>
        </p:blipFill>
        <p:spPr>
          <a:xfrm>
            <a:off x="7495350" y="5719200"/>
            <a:ext cx="1534272" cy="817200"/>
          </a:xfrm>
          <a:prstGeom prst="rect">
            <a:avLst/>
          </a:prstGeom>
          <a:noFill/>
          <a:ln>
            <a:noFill/>
          </a:ln>
        </p:spPr>
      </p:pic>
      <p:sp>
        <p:nvSpPr>
          <p:cNvPr id="73" name="Google Shape;73;p14"/>
          <p:cNvSpPr/>
          <p:nvPr/>
        </p:nvSpPr>
        <p:spPr>
          <a:xfrm>
            <a:off x="1725750" y="5427950"/>
            <a:ext cx="5769600" cy="1308900"/>
          </a:xfrm>
          <a:prstGeom prst="roundRect">
            <a:avLst>
              <a:gd name="adj" fmla="val 16667"/>
            </a:avLst>
          </a:prstGeom>
          <a:solidFill>
            <a:srgbClr val="FF9900"/>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latin typeface="Trebuchet MS"/>
                <a:ea typeface="Trebuchet MS"/>
                <a:cs typeface="Trebuchet MS"/>
                <a:sym typeface="Trebuchet MS"/>
              </a:rPr>
              <a:t>Facilitating Social Learning and Stakeholder Engagement in Natural Resource Management Contexts: Introductory Course</a:t>
            </a:r>
            <a:endParaRPr>
              <a:latin typeface="Trebuchet MS"/>
              <a:ea typeface="Trebuchet MS"/>
              <a:cs typeface="Trebuchet MS"/>
              <a:sym typeface="Trebuchet MS"/>
            </a:endParaRPr>
          </a:p>
        </p:txBody>
      </p:sp>
      <p:pic>
        <p:nvPicPr>
          <p:cNvPr id="3" name="Audio 2">
            <a:hlinkClick r:id="" action="ppaction://media"/>
            <a:extLst>
              <a:ext uri="{FF2B5EF4-FFF2-40B4-BE49-F238E27FC236}">
                <a16:creationId xmlns:a16="http://schemas.microsoft.com/office/drawing/2014/main" id="{D1E62DF8-B0A5-1E4C-8FAB-82300EAE212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9627"/>
    </mc:Choice>
    <mc:Fallback>
      <p:transition spd="slow" advTm="29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54075" y="5348150"/>
            <a:ext cx="9039000" cy="1480200"/>
          </a:xfrm>
          <a:prstGeom prst="roundRect">
            <a:avLst>
              <a:gd name="adj" fmla="val 16667"/>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 name="Google Shape;55;p13"/>
          <p:cNvPicPr preferRelativeResize="0"/>
          <p:nvPr/>
        </p:nvPicPr>
        <p:blipFill rotWithShape="1">
          <a:blip r:embed="rId5">
            <a:alphaModFix/>
          </a:blip>
          <a:srcRect/>
          <a:stretch/>
        </p:blipFill>
        <p:spPr>
          <a:xfrm>
            <a:off x="167856" y="5640111"/>
            <a:ext cx="1456734" cy="896287"/>
          </a:xfrm>
          <a:prstGeom prst="rect">
            <a:avLst/>
          </a:prstGeom>
          <a:noFill/>
          <a:ln>
            <a:noFill/>
          </a:ln>
          <a:effectLst>
            <a:outerShdw blurRad="57150" dist="19050" dir="5400000" algn="bl" rotWithShape="0">
              <a:srgbClr val="000000">
                <a:alpha val="50000"/>
              </a:srgbClr>
            </a:outerShdw>
          </a:effectLst>
        </p:spPr>
      </p:pic>
      <p:pic>
        <p:nvPicPr>
          <p:cNvPr id="56" name="Google Shape;56;p13"/>
          <p:cNvPicPr preferRelativeResize="0"/>
          <p:nvPr/>
        </p:nvPicPr>
        <p:blipFill>
          <a:blip r:embed="rId6">
            <a:alphaModFix/>
          </a:blip>
          <a:stretch>
            <a:fillRect/>
          </a:stretch>
        </p:blipFill>
        <p:spPr>
          <a:xfrm>
            <a:off x="7495350" y="5719200"/>
            <a:ext cx="1534272" cy="817200"/>
          </a:xfrm>
          <a:prstGeom prst="rect">
            <a:avLst/>
          </a:prstGeom>
          <a:noFill/>
          <a:ln>
            <a:noFill/>
          </a:ln>
        </p:spPr>
      </p:pic>
      <p:pic>
        <p:nvPicPr>
          <p:cNvPr id="57" name="Google Shape;57;p13"/>
          <p:cNvPicPr preferRelativeResize="0"/>
          <p:nvPr/>
        </p:nvPicPr>
        <p:blipFill>
          <a:blip r:embed="rId7">
            <a:alphaModFix/>
          </a:blip>
          <a:stretch>
            <a:fillRect/>
          </a:stretch>
        </p:blipFill>
        <p:spPr>
          <a:xfrm>
            <a:off x="713550" y="216313"/>
            <a:ext cx="1373075" cy="1309025"/>
          </a:xfrm>
          <a:prstGeom prst="rect">
            <a:avLst/>
          </a:prstGeom>
          <a:noFill/>
          <a:ln>
            <a:noFill/>
          </a:ln>
        </p:spPr>
      </p:pic>
      <p:sp>
        <p:nvSpPr>
          <p:cNvPr id="58" name="Google Shape;58;p13"/>
          <p:cNvSpPr/>
          <p:nvPr/>
        </p:nvSpPr>
        <p:spPr>
          <a:xfrm>
            <a:off x="1725750" y="5427950"/>
            <a:ext cx="5769600" cy="1308900"/>
          </a:xfrm>
          <a:prstGeom prst="roundRect">
            <a:avLst>
              <a:gd name="adj" fmla="val 16667"/>
            </a:avLst>
          </a:prstGeom>
          <a:solidFill>
            <a:srgbClr val="FF9900"/>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latin typeface="Trebuchet MS"/>
                <a:ea typeface="Trebuchet MS"/>
                <a:cs typeface="Trebuchet MS"/>
                <a:sym typeface="Trebuchet MS"/>
              </a:rPr>
              <a:t>Facilitating Social Learning and Stakeholder Engagement in Natural Resource Management Contexts: Introductory Course</a:t>
            </a:r>
            <a:endParaRPr>
              <a:latin typeface="Trebuchet MS"/>
              <a:ea typeface="Trebuchet MS"/>
              <a:cs typeface="Trebuchet MS"/>
              <a:sym typeface="Trebuchet MS"/>
            </a:endParaRPr>
          </a:p>
        </p:txBody>
      </p:sp>
      <p:sp>
        <p:nvSpPr>
          <p:cNvPr id="59" name="Google Shape;59;p13"/>
          <p:cNvSpPr txBox="1"/>
          <p:nvPr/>
        </p:nvSpPr>
        <p:spPr>
          <a:xfrm>
            <a:off x="713550" y="232150"/>
            <a:ext cx="7794000" cy="435370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dirty="0"/>
          </a:p>
          <a:p>
            <a:pPr marL="0" lvl="0" indent="0" algn="ctr" rtl="0">
              <a:spcBef>
                <a:spcPts val="0"/>
              </a:spcBef>
              <a:spcAft>
                <a:spcPts val="0"/>
              </a:spcAft>
              <a:buNone/>
            </a:pPr>
            <a:r>
              <a:rPr lang="en-GB" sz="2800" dirty="0">
                <a:solidFill>
                  <a:srgbClr val="FF9900"/>
                </a:solidFill>
                <a:latin typeface="Comfortaa"/>
                <a:ea typeface="Comfortaa"/>
                <a:cs typeface="Comfortaa"/>
                <a:sym typeface="Comfortaa"/>
              </a:rPr>
              <a:t>MODULE 1</a:t>
            </a:r>
          </a:p>
          <a:p>
            <a:pPr marL="0" lvl="0" indent="0" algn="ctr" rtl="0">
              <a:spcBef>
                <a:spcPts val="0"/>
              </a:spcBef>
              <a:spcAft>
                <a:spcPts val="0"/>
              </a:spcAft>
              <a:buNone/>
            </a:pPr>
            <a:r>
              <a:rPr lang="en-GB" sz="2800" dirty="0">
                <a:solidFill>
                  <a:srgbClr val="FF9900"/>
                </a:solidFill>
                <a:latin typeface="Comfortaa"/>
                <a:ea typeface="Comfortaa"/>
                <a:cs typeface="Comfortaa"/>
                <a:sym typeface="Comfortaa"/>
              </a:rPr>
              <a:t>TOPIC 1.2</a:t>
            </a:r>
            <a:endParaRPr sz="2800" dirty="0">
              <a:solidFill>
                <a:srgbClr val="FF9900"/>
              </a:solidFill>
              <a:latin typeface="Comfortaa"/>
              <a:ea typeface="Comfortaa"/>
              <a:cs typeface="Comfortaa"/>
              <a:sym typeface="Comfortaa"/>
            </a:endParaRPr>
          </a:p>
          <a:p>
            <a:pPr marL="0" lvl="0" indent="0" algn="ctr" rtl="0">
              <a:spcBef>
                <a:spcPts val="0"/>
              </a:spcBef>
              <a:spcAft>
                <a:spcPts val="0"/>
              </a:spcAft>
              <a:buNone/>
            </a:pPr>
            <a:endParaRPr sz="4000" b="1" dirty="0">
              <a:latin typeface="Comfortaa"/>
              <a:ea typeface="Comfortaa"/>
              <a:cs typeface="Comfortaa"/>
              <a:sym typeface="Comfortaa"/>
            </a:endParaRPr>
          </a:p>
          <a:p>
            <a:pPr marL="0" lvl="0" indent="0" algn="ctr" rtl="0">
              <a:spcBef>
                <a:spcPts val="0"/>
              </a:spcBef>
              <a:spcAft>
                <a:spcPts val="0"/>
              </a:spcAft>
              <a:buNone/>
            </a:pPr>
            <a:r>
              <a:rPr lang="en-GB" sz="3600" b="1" dirty="0">
                <a:latin typeface="Comfortaa"/>
                <a:ea typeface="Comfortaa"/>
                <a:cs typeface="Comfortaa"/>
                <a:sym typeface="Comfortaa"/>
              </a:rPr>
              <a:t>Environmental Learning Facilitation and Stakeholder Engagement in NRM</a:t>
            </a:r>
            <a:endParaRPr sz="3600" b="1" dirty="0">
              <a:latin typeface="Comfortaa"/>
              <a:ea typeface="Comfortaa"/>
              <a:cs typeface="Comfortaa"/>
              <a:sym typeface="Comfortaa"/>
            </a:endParaRPr>
          </a:p>
          <a:p>
            <a:pPr marL="0" lvl="0" indent="0" algn="ctr" rtl="0">
              <a:spcBef>
                <a:spcPts val="0"/>
              </a:spcBef>
              <a:spcAft>
                <a:spcPts val="0"/>
              </a:spcAft>
              <a:buNone/>
            </a:pPr>
            <a:endParaRPr sz="2800" b="1" dirty="0">
              <a:solidFill>
                <a:schemeClr val="accent5"/>
              </a:solidFill>
              <a:latin typeface="Comfortaa"/>
              <a:ea typeface="Comfortaa"/>
              <a:cs typeface="Comfortaa"/>
              <a:sym typeface="Comfortaa"/>
            </a:endParaRPr>
          </a:p>
          <a:p>
            <a:pPr marL="0" lvl="0" indent="0" algn="ctr" rtl="0">
              <a:spcBef>
                <a:spcPts val="0"/>
              </a:spcBef>
              <a:spcAft>
                <a:spcPts val="0"/>
              </a:spcAft>
              <a:buNone/>
            </a:pPr>
            <a:r>
              <a:rPr lang="en-GB" sz="2800" dirty="0">
                <a:solidFill>
                  <a:srgbClr val="FF9900"/>
                </a:solidFill>
                <a:latin typeface="Comfortaa"/>
                <a:ea typeface="Comfortaa"/>
                <a:cs typeface="Comfortaa"/>
                <a:sym typeface="Comfortaa"/>
              </a:rPr>
              <a:t>Introduction by Prof Eureta Rosenberg</a:t>
            </a:r>
            <a:endParaRPr sz="1800" dirty="0">
              <a:solidFill>
                <a:srgbClr val="FF9900"/>
              </a:solidFill>
              <a:latin typeface="Comfortaa"/>
              <a:ea typeface="Comfortaa"/>
              <a:cs typeface="Comfortaa"/>
              <a:sym typeface="Comfortaa"/>
            </a:endParaRPr>
          </a:p>
        </p:txBody>
      </p:sp>
      <p:pic>
        <p:nvPicPr>
          <p:cNvPr id="60" name="Google Shape;60;p13"/>
          <p:cNvPicPr preferRelativeResize="0"/>
          <p:nvPr/>
        </p:nvPicPr>
        <p:blipFill rotWithShape="1">
          <a:blip r:embed="rId8">
            <a:alphaModFix/>
          </a:blip>
          <a:srcRect/>
          <a:stretch/>
        </p:blipFill>
        <p:spPr>
          <a:xfrm>
            <a:off x="7052765" y="232150"/>
            <a:ext cx="1454785" cy="1558290"/>
          </a:xfrm>
          <a:prstGeom prst="rect">
            <a:avLst/>
          </a:prstGeom>
          <a:noFill/>
          <a:ln>
            <a:noFill/>
          </a:ln>
        </p:spPr>
      </p:pic>
      <p:pic>
        <p:nvPicPr>
          <p:cNvPr id="2" name="Audio 1">
            <a:hlinkClick r:id="" action="ppaction://media"/>
            <a:extLst>
              <a:ext uri="{FF2B5EF4-FFF2-40B4-BE49-F238E27FC236}">
                <a16:creationId xmlns:a16="http://schemas.microsoft.com/office/drawing/2014/main" id="{A5AEAE8E-E430-0948-AB9D-C3C77855EFE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6719"/>
    </mc:Choice>
    <mc:Fallback>
      <p:transition spd="slow" advTm="46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116100" y="339125"/>
            <a:ext cx="9027900" cy="1096500"/>
          </a:xfrm>
          <a:prstGeom prst="rect">
            <a:avLst/>
          </a:prstGeom>
          <a:solidFill>
            <a:srgbClr val="FF9900"/>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dirty="0"/>
              <a:t>Activity:</a:t>
            </a:r>
            <a:r>
              <a:rPr lang="en-GB" dirty="0"/>
              <a:t> Put yourself in the picture of this course!</a:t>
            </a:r>
            <a:endParaRPr dirty="0"/>
          </a:p>
          <a:p>
            <a:pPr marL="0" lvl="0" indent="0" algn="l" rtl="0">
              <a:spcBef>
                <a:spcPts val="0"/>
              </a:spcBef>
              <a:spcAft>
                <a:spcPts val="0"/>
              </a:spcAft>
              <a:buNone/>
            </a:pPr>
            <a:r>
              <a:rPr lang="en-GB" sz="2100" i="1" dirty="0"/>
              <a:t>Let’s make a collage of selfies of course participants in their NRM contexts</a:t>
            </a:r>
            <a:endParaRPr sz="2100" i="1" dirty="0"/>
          </a:p>
        </p:txBody>
      </p:sp>
      <p:sp>
        <p:nvSpPr>
          <p:cNvPr id="79" name="Google Shape;79;p15"/>
          <p:cNvSpPr txBox="1">
            <a:spLocks noGrp="1"/>
          </p:cNvSpPr>
          <p:nvPr>
            <p:ph type="body" idx="1"/>
          </p:nvPr>
        </p:nvSpPr>
        <p:spPr>
          <a:xfrm>
            <a:off x="783775" y="2064175"/>
            <a:ext cx="8048400" cy="423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dirty="0"/>
              <a:t>Send your tutor a photo of yourself in a natural resource management context near where you live or work</a:t>
            </a:r>
            <a:endParaRPr b="1" dirty="0"/>
          </a:p>
          <a:p>
            <a:pPr marL="457200" lvl="0" indent="-342900" algn="l" rtl="0">
              <a:spcBef>
                <a:spcPts val="1600"/>
              </a:spcBef>
              <a:spcAft>
                <a:spcPts val="0"/>
              </a:spcAft>
              <a:buSzPts val="1800"/>
              <a:buAutoNum type="arabicPeriod"/>
            </a:pPr>
            <a:r>
              <a:rPr lang="en-GB" dirty="0"/>
              <a:t>How can you take the photo?</a:t>
            </a:r>
            <a:endParaRPr dirty="0"/>
          </a:p>
          <a:p>
            <a:pPr marL="457200" lvl="0" indent="-342900" algn="l" rtl="0">
              <a:spcBef>
                <a:spcPts val="0"/>
              </a:spcBef>
              <a:spcAft>
                <a:spcPts val="0"/>
              </a:spcAft>
              <a:buSzPts val="1800"/>
              <a:buAutoNum type="arabicPeriod"/>
            </a:pPr>
            <a:r>
              <a:rPr lang="en-GB" dirty="0"/>
              <a:t>How can you send it? </a:t>
            </a:r>
            <a:endParaRPr dirty="0"/>
          </a:p>
          <a:p>
            <a:pPr marL="457200" lvl="0" indent="-342900" algn="l" rtl="0">
              <a:spcBef>
                <a:spcPts val="0"/>
              </a:spcBef>
              <a:spcAft>
                <a:spcPts val="0"/>
              </a:spcAft>
              <a:buSzPts val="1800"/>
              <a:buAutoNum type="arabicPeriod"/>
            </a:pPr>
            <a:r>
              <a:rPr lang="en-GB" dirty="0"/>
              <a:t>Who is your tutor?</a:t>
            </a:r>
            <a:endParaRPr dirty="0"/>
          </a:p>
          <a:p>
            <a:pPr marL="457200" lvl="0" indent="-342900" algn="l" rtl="0">
              <a:spcBef>
                <a:spcPts val="0"/>
              </a:spcBef>
              <a:spcAft>
                <a:spcPts val="0"/>
              </a:spcAft>
              <a:buSzPts val="1800"/>
              <a:buAutoNum type="arabicPeriod"/>
            </a:pPr>
            <a:r>
              <a:rPr lang="en-GB" dirty="0"/>
              <a:t>What is their contact details?</a:t>
            </a:r>
            <a:endParaRPr dirty="0"/>
          </a:p>
          <a:p>
            <a:pPr marL="457200" lvl="0" indent="-342900" algn="l" rtl="0">
              <a:spcBef>
                <a:spcPts val="0"/>
              </a:spcBef>
              <a:spcAft>
                <a:spcPts val="0"/>
              </a:spcAft>
              <a:buSzPts val="1800"/>
              <a:buAutoNum type="arabicPeriod"/>
            </a:pPr>
            <a:r>
              <a:rPr lang="en-GB" dirty="0"/>
              <a:t>Is it safe for us to post this picture?</a:t>
            </a:r>
            <a:endParaRPr dirty="0"/>
          </a:p>
          <a:p>
            <a:pPr marL="457200" lvl="0" indent="-342900" algn="l" rtl="0">
              <a:spcBef>
                <a:spcPts val="0"/>
              </a:spcBef>
              <a:spcAft>
                <a:spcPts val="0"/>
              </a:spcAft>
              <a:buSzPts val="1800"/>
              <a:buAutoNum type="arabicPeriod"/>
            </a:pPr>
            <a:r>
              <a:rPr lang="en-GB" dirty="0"/>
              <a:t>What is meant by a natural resource management context?</a:t>
            </a:r>
            <a:endParaRPr dirty="0"/>
          </a:p>
        </p:txBody>
      </p:sp>
      <p:pic>
        <p:nvPicPr>
          <p:cNvPr id="3" name="Audio 2">
            <a:hlinkClick r:id="" action="ppaction://media"/>
            <a:extLst>
              <a:ext uri="{FF2B5EF4-FFF2-40B4-BE49-F238E27FC236}">
                <a16:creationId xmlns:a16="http://schemas.microsoft.com/office/drawing/2014/main" id="{4C146032-1B14-8A47-BD02-AE772BB90F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0390"/>
    </mc:Choice>
    <mc:Fallback>
      <p:transition spd="slow" advTm="220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244675"/>
            <a:ext cx="8328900" cy="763500"/>
          </a:xfrm>
          <a:prstGeom prst="rect">
            <a:avLst/>
          </a:prstGeom>
          <a:solidFill>
            <a:srgbClr val="FF9900"/>
          </a:solidFill>
        </p:spPr>
        <p:txBody>
          <a:bodyPr spcFirstLastPara="1" wrap="square" lIns="91425" tIns="91425" rIns="91425" bIns="91425" anchor="t" anchorCtr="0">
            <a:noAutofit/>
          </a:bodyPr>
          <a:lstStyle/>
          <a:p>
            <a:pPr marL="0" lvl="0" indent="0" algn="l" rtl="0">
              <a:spcBef>
                <a:spcPts val="0"/>
              </a:spcBef>
              <a:spcAft>
                <a:spcPts val="0"/>
              </a:spcAft>
              <a:buNone/>
            </a:pPr>
            <a:r>
              <a:rPr lang="en-GB"/>
              <a:t>What is involved in natural resource management?</a:t>
            </a:r>
            <a:endParaRPr/>
          </a:p>
        </p:txBody>
      </p:sp>
      <p:sp>
        <p:nvSpPr>
          <p:cNvPr id="85" name="Google Shape;85;p16"/>
          <p:cNvSpPr txBox="1"/>
          <p:nvPr/>
        </p:nvSpPr>
        <p:spPr>
          <a:xfrm>
            <a:off x="509700" y="1234275"/>
            <a:ext cx="7932900" cy="5503200"/>
          </a:xfrm>
          <a:prstGeom prst="rect">
            <a:avLst/>
          </a:prstGeom>
          <a:noFill/>
          <a:ln>
            <a:noFill/>
          </a:ln>
        </p:spPr>
        <p:txBody>
          <a:bodyPr spcFirstLastPara="1" wrap="square" lIns="91425" tIns="91425" rIns="91425" bIns="91425" anchor="t" anchorCtr="0">
            <a:noAutofit/>
          </a:bodyPr>
          <a:lstStyle/>
          <a:p>
            <a:pPr marL="457200" lvl="2" indent="-342900">
              <a:buSzPts val="1800"/>
              <a:buChar char="●"/>
            </a:pPr>
            <a:r>
              <a:rPr lang="en-GB" sz="1800" dirty="0"/>
              <a:t>NRM is about looking after nature in such a way that it can support people’s livelihoods and well-being, for this generation and their children’s children; while also making room for the other creatures with which we share the planet</a:t>
            </a:r>
            <a:br>
              <a:rPr lang="en-GB" sz="1800" dirty="0"/>
            </a:br>
            <a:endParaRPr lang="en-GB" sz="1800" dirty="0"/>
          </a:p>
          <a:p>
            <a:pPr marL="457200" lvl="0" indent="-342900" rtl="0">
              <a:spcBef>
                <a:spcPts val="0"/>
              </a:spcBef>
              <a:spcAft>
                <a:spcPts val="0"/>
              </a:spcAft>
              <a:buSzPts val="1800"/>
              <a:buChar char="●"/>
            </a:pPr>
            <a:endParaRPr lang="en-GB" sz="1800" dirty="0"/>
          </a:p>
          <a:p>
            <a:pPr marL="457200" lvl="0" indent="-342900" rtl="0">
              <a:spcBef>
                <a:spcPts val="0"/>
              </a:spcBef>
              <a:spcAft>
                <a:spcPts val="0"/>
              </a:spcAft>
              <a:buSzPts val="1800"/>
              <a:buChar char="●"/>
            </a:pPr>
            <a:endParaRPr lang="en-GB" sz="1800" dirty="0"/>
          </a:p>
          <a:p>
            <a:pPr marL="457200" lvl="0" indent="-342900" rtl="0">
              <a:spcBef>
                <a:spcPts val="0"/>
              </a:spcBef>
              <a:spcAft>
                <a:spcPts val="0"/>
              </a:spcAft>
              <a:buSzPts val="1800"/>
              <a:buChar char="●"/>
            </a:pPr>
            <a:endParaRPr lang="en-GB" sz="1800" dirty="0"/>
          </a:p>
          <a:p>
            <a:pPr marL="114300" lvl="0" rtl="0">
              <a:spcBef>
                <a:spcPts val="0"/>
              </a:spcBef>
              <a:spcAft>
                <a:spcPts val="0"/>
              </a:spcAft>
              <a:buSzPts val="1800"/>
            </a:pPr>
            <a:endParaRPr lang="en-GB" sz="1800" dirty="0"/>
          </a:p>
          <a:p>
            <a:pPr marL="114300" lvl="0" rtl="0">
              <a:spcBef>
                <a:spcPts val="0"/>
              </a:spcBef>
              <a:spcAft>
                <a:spcPts val="0"/>
              </a:spcAft>
              <a:buSzPts val="1800"/>
            </a:pPr>
            <a:endParaRPr lang="en-US" sz="1800" dirty="0"/>
          </a:p>
          <a:p>
            <a:pPr marL="114300" lvl="0" rtl="0">
              <a:spcBef>
                <a:spcPts val="0"/>
              </a:spcBef>
              <a:spcAft>
                <a:spcPts val="0"/>
              </a:spcAft>
              <a:buSzPts val="1800"/>
            </a:pPr>
            <a:endParaRPr lang="en-US" sz="1800" dirty="0"/>
          </a:p>
          <a:p>
            <a:pPr marL="114300">
              <a:buSzPts val="1800"/>
            </a:pPr>
            <a:r>
              <a:rPr lang="en-GB" sz="1800" b="1" dirty="0">
                <a:solidFill>
                  <a:srgbClr val="B45F06"/>
                </a:solidFill>
                <a:latin typeface="Comfortaa"/>
                <a:ea typeface="Comfortaa"/>
                <a:cs typeface="Comfortaa"/>
                <a:sym typeface="Comfortaa"/>
              </a:rPr>
              <a:t>Question: How many terms</a:t>
            </a:r>
            <a:br>
              <a:rPr lang="en-GB" sz="1800" b="1" dirty="0">
                <a:solidFill>
                  <a:srgbClr val="B45F06"/>
                </a:solidFill>
                <a:latin typeface="Comfortaa"/>
                <a:ea typeface="Comfortaa"/>
                <a:cs typeface="Comfortaa"/>
                <a:sym typeface="Comfortaa"/>
              </a:rPr>
            </a:br>
            <a:r>
              <a:rPr lang="en-GB" sz="1800" b="1" dirty="0">
                <a:solidFill>
                  <a:srgbClr val="B45F06"/>
                </a:solidFill>
                <a:latin typeface="Comfortaa"/>
                <a:ea typeface="Comfortaa"/>
                <a:cs typeface="Comfortaa"/>
                <a:sym typeface="Comfortaa"/>
              </a:rPr>
              <a:t>do you know for “nature”?</a:t>
            </a:r>
          </a:p>
          <a:p>
            <a:pPr marL="114300" lvl="0" rtl="0">
              <a:spcBef>
                <a:spcPts val="0"/>
              </a:spcBef>
              <a:spcAft>
                <a:spcPts val="0"/>
              </a:spcAft>
              <a:buSzPts val="1800"/>
            </a:pPr>
            <a:endParaRPr lang="en-US" sz="1800" dirty="0"/>
          </a:p>
          <a:p>
            <a:pPr marL="114300" lvl="0" rtl="0">
              <a:spcBef>
                <a:spcPts val="0"/>
              </a:spcBef>
              <a:spcAft>
                <a:spcPts val="0"/>
              </a:spcAft>
              <a:buSzPts val="1800"/>
            </a:pPr>
            <a:endParaRPr lang="en-ZA" sz="1800" dirty="0"/>
          </a:p>
          <a:p>
            <a:pPr marL="114300" lvl="0" rtl="0">
              <a:spcBef>
                <a:spcPts val="0"/>
              </a:spcBef>
              <a:spcAft>
                <a:spcPts val="0"/>
              </a:spcAft>
              <a:buSzPts val="1800"/>
            </a:pPr>
            <a:endParaRPr sz="1800" dirty="0"/>
          </a:p>
          <a:p>
            <a:pPr marL="457200" marR="0" lvl="0" indent="-342900" rtl="0">
              <a:lnSpc>
                <a:spcPct val="100000"/>
              </a:lnSpc>
              <a:spcBef>
                <a:spcPts val="0"/>
              </a:spcBef>
              <a:spcAft>
                <a:spcPts val="0"/>
              </a:spcAft>
              <a:buSzPts val="1800"/>
              <a:buChar char="●"/>
            </a:pPr>
            <a:r>
              <a:rPr lang="en-GB" sz="1800" dirty="0"/>
              <a:t>People working and volunteering in NRM and doing this course find themselves in different organisational contexts ...</a:t>
            </a:r>
            <a:br>
              <a:rPr lang="en-GB" sz="1800" dirty="0"/>
            </a:br>
            <a:endParaRPr sz="1800" dirty="0"/>
          </a:p>
          <a:p>
            <a:pPr marL="457200" marR="0" lvl="0" indent="0" algn="just" rtl="0">
              <a:lnSpc>
                <a:spcPct val="100000"/>
              </a:lnSpc>
              <a:spcBef>
                <a:spcPts val="0"/>
              </a:spcBef>
              <a:spcAft>
                <a:spcPts val="0"/>
              </a:spcAft>
              <a:buNone/>
            </a:pPr>
            <a:endParaRPr sz="1800" dirty="0"/>
          </a:p>
          <a:p>
            <a:pPr marL="0" lvl="0" indent="0" algn="l" rtl="0">
              <a:spcBef>
                <a:spcPts val="0"/>
              </a:spcBef>
              <a:spcAft>
                <a:spcPts val="0"/>
              </a:spcAft>
              <a:buNone/>
            </a:pPr>
            <a:endParaRPr sz="1800" b="1" dirty="0">
              <a:solidFill>
                <a:schemeClr val="accent5"/>
              </a:solidFill>
              <a:latin typeface="Comfortaa"/>
              <a:ea typeface="Comfortaa"/>
              <a:cs typeface="Comfortaa"/>
              <a:sym typeface="Comfortaa"/>
            </a:endParaRPr>
          </a:p>
          <a:p>
            <a:pPr marL="457200" lvl="0" indent="0" algn="l" rtl="0">
              <a:spcBef>
                <a:spcPts val="0"/>
              </a:spcBef>
              <a:spcAft>
                <a:spcPts val="0"/>
              </a:spcAft>
              <a:buNone/>
            </a:pPr>
            <a:endParaRPr sz="1800" dirty="0"/>
          </a:p>
        </p:txBody>
      </p:sp>
      <p:pic>
        <p:nvPicPr>
          <p:cNvPr id="5" name="Picture 4">
            <a:extLst>
              <a:ext uri="{FF2B5EF4-FFF2-40B4-BE49-F238E27FC236}">
                <a16:creationId xmlns:a16="http://schemas.microsoft.com/office/drawing/2014/main" id="{E3D7E9F2-1C56-074B-BD7F-91B018DBA7D4}"/>
              </a:ext>
            </a:extLst>
          </p:cNvPr>
          <p:cNvPicPr>
            <a:picLocks noChangeAspect="1"/>
          </p:cNvPicPr>
          <p:nvPr/>
        </p:nvPicPr>
        <p:blipFill>
          <a:blip r:embed="rId5"/>
          <a:stretch>
            <a:fillRect/>
          </a:stretch>
        </p:blipFill>
        <p:spPr>
          <a:xfrm>
            <a:off x="5356030" y="2696537"/>
            <a:ext cx="2231625" cy="2800350"/>
          </a:xfrm>
          <a:prstGeom prst="rect">
            <a:avLst/>
          </a:prstGeom>
        </p:spPr>
      </p:pic>
      <p:pic>
        <p:nvPicPr>
          <p:cNvPr id="7" name="Picture 6">
            <a:extLst>
              <a:ext uri="{FF2B5EF4-FFF2-40B4-BE49-F238E27FC236}">
                <a16:creationId xmlns:a16="http://schemas.microsoft.com/office/drawing/2014/main" id="{05A2FC5F-D1C6-134A-BDDC-F0E228E12B54}"/>
              </a:ext>
            </a:extLst>
          </p:cNvPr>
          <p:cNvPicPr>
            <a:picLocks noChangeAspect="1"/>
          </p:cNvPicPr>
          <p:nvPr/>
        </p:nvPicPr>
        <p:blipFill>
          <a:blip r:embed="rId6"/>
          <a:stretch>
            <a:fillRect/>
          </a:stretch>
        </p:blipFill>
        <p:spPr>
          <a:xfrm>
            <a:off x="1480128" y="2576944"/>
            <a:ext cx="2003117" cy="1523423"/>
          </a:xfrm>
          <a:prstGeom prst="rect">
            <a:avLst/>
          </a:prstGeom>
        </p:spPr>
      </p:pic>
      <p:pic>
        <p:nvPicPr>
          <p:cNvPr id="2" name="Audio 1">
            <a:hlinkClick r:id="" action="ppaction://media"/>
            <a:extLst>
              <a:ext uri="{FF2B5EF4-FFF2-40B4-BE49-F238E27FC236}">
                <a16:creationId xmlns:a16="http://schemas.microsoft.com/office/drawing/2014/main" id="{AE0D7314-9732-614E-9954-0BBA5C05596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7253"/>
    </mc:Choice>
    <mc:Fallback>
      <p:transition spd="slow" advTm="167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311700" y="244675"/>
            <a:ext cx="8328900" cy="763500"/>
          </a:xfrm>
          <a:prstGeom prst="rect">
            <a:avLst/>
          </a:prstGeom>
          <a:solidFill>
            <a:srgbClr val="FF9900"/>
          </a:solidFill>
        </p:spPr>
        <p:txBody>
          <a:bodyPr spcFirstLastPara="1" wrap="square" lIns="91425" tIns="91425" rIns="91425" bIns="91425" anchor="t" anchorCtr="0">
            <a:noAutofit/>
          </a:bodyPr>
          <a:lstStyle/>
          <a:p>
            <a:pPr marL="0" lvl="0" indent="0" algn="l" rtl="0">
              <a:spcBef>
                <a:spcPts val="0"/>
              </a:spcBef>
              <a:spcAft>
                <a:spcPts val="0"/>
              </a:spcAft>
              <a:buNone/>
            </a:pPr>
            <a:r>
              <a:rPr lang="en-GB"/>
              <a:t>What is involved in natural resource management?</a:t>
            </a:r>
            <a:endParaRPr/>
          </a:p>
        </p:txBody>
      </p:sp>
      <p:sp>
        <p:nvSpPr>
          <p:cNvPr id="92" name="Google Shape;92;p17"/>
          <p:cNvSpPr txBox="1"/>
          <p:nvPr/>
        </p:nvSpPr>
        <p:spPr>
          <a:xfrm>
            <a:off x="509700" y="1234275"/>
            <a:ext cx="7932900" cy="5503200"/>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None/>
            </a:pPr>
            <a:br>
              <a:rPr lang="en-GB" sz="1800" dirty="0"/>
            </a:br>
            <a:r>
              <a:rPr lang="en-GB" sz="1800" dirty="0"/>
              <a:t>The choice of NRM action may be:</a:t>
            </a:r>
            <a:br>
              <a:rPr lang="en-GB" sz="1800" dirty="0"/>
            </a:br>
            <a:endParaRPr lang="en-GB" sz="1800" dirty="0"/>
          </a:p>
          <a:p>
            <a:pPr marL="457200" indent="-342900">
              <a:buSzPts val="1800"/>
              <a:buFont typeface="Arial"/>
              <a:buChar char="●"/>
            </a:pPr>
            <a:r>
              <a:rPr lang="en-GB" sz="1800" dirty="0"/>
              <a:t>environmental monitoring, </a:t>
            </a:r>
          </a:p>
          <a:p>
            <a:pPr marL="457200" marR="0" lvl="0" indent="-342900" rtl="0">
              <a:lnSpc>
                <a:spcPct val="100000"/>
              </a:lnSpc>
              <a:spcBef>
                <a:spcPts val="0"/>
              </a:spcBef>
              <a:spcAft>
                <a:spcPts val="0"/>
              </a:spcAft>
              <a:buSzPts val="1800"/>
              <a:buChar char="●"/>
            </a:pPr>
            <a:r>
              <a:rPr lang="en-GB" sz="1800" dirty="0"/>
              <a:t>compliance monitoring and enforcement, </a:t>
            </a:r>
          </a:p>
          <a:p>
            <a:pPr marL="457200" lvl="0" indent="-342900">
              <a:buSzPts val="1800"/>
              <a:buChar char="●"/>
            </a:pPr>
            <a:r>
              <a:rPr lang="en-GB" sz="1800" dirty="0"/>
              <a:t>pollution clean-up, </a:t>
            </a:r>
          </a:p>
          <a:p>
            <a:pPr marL="457200" lvl="0" indent="-342900">
              <a:buSzPts val="1800"/>
              <a:buChar char="●"/>
            </a:pPr>
            <a:r>
              <a:rPr lang="en-GB" sz="1800" dirty="0"/>
              <a:t>alien clearing and land restoration,</a:t>
            </a:r>
          </a:p>
          <a:p>
            <a:pPr marL="457200" marR="0" lvl="0" indent="-342900" rtl="0">
              <a:lnSpc>
                <a:spcPct val="100000"/>
              </a:lnSpc>
              <a:spcBef>
                <a:spcPts val="0"/>
              </a:spcBef>
              <a:spcAft>
                <a:spcPts val="0"/>
              </a:spcAft>
              <a:buSzPts val="1800"/>
              <a:buChar char="●"/>
            </a:pPr>
            <a:r>
              <a:rPr lang="en-GB" sz="1800" dirty="0"/>
              <a:t>integrated water resource management, </a:t>
            </a:r>
          </a:p>
          <a:p>
            <a:pPr marL="457200" marR="0" lvl="0" indent="-342900" rtl="0">
              <a:lnSpc>
                <a:spcPct val="100000"/>
              </a:lnSpc>
              <a:spcBef>
                <a:spcPts val="0"/>
              </a:spcBef>
              <a:spcAft>
                <a:spcPts val="0"/>
              </a:spcAft>
              <a:buSzPts val="1800"/>
              <a:buChar char="●"/>
            </a:pPr>
            <a:r>
              <a:rPr lang="en-GB" sz="1800" dirty="0"/>
              <a:t>nature conservation, </a:t>
            </a:r>
          </a:p>
          <a:p>
            <a:pPr marL="457200" marR="0" lvl="0" indent="-342900" rtl="0">
              <a:lnSpc>
                <a:spcPct val="100000"/>
              </a:lnSpc>
              <a:spcBef>
                <a:spcPts val="0"/>
              </a:spcBef>
              <a:spcAft>
                <a:spcPts val="0"/>
              </a:spcAft>
              <a:buSzPts val="1800"/>
              <a:buChar char="●"/>
            </a:pPr>
            <a:r>
              <a:rPr lang="en-GB" sz="1800" dirty="0"/>
              <a:t>eco-tourism, </a:t>
            </a:r>
          </a:p>
          <a:p>
            <a:pPr marL="457200" lvl="0" indent="-342900">
              <a:buSzPts val="1800"/>
              <a:buChar char="●"/>
            </a:pPr>
            <a:r>
              <a:rPr lang="en-GB" sz="1800" dirty="0"/>
              <a:t>climate smart agriculture, </a:t>
            </a:r>
          </a:p>
          <a:p>
            <a:pPr marL="457200" lvl="0" indent="-342900">
              <a:buSzPts val="1800"/>
              <a:buChar char="●"/>
            </a:pPr>
            <a:r>
              <a:rPr lang="en-GB" sz="1800" dirty="0"/>
              <a:t>conservation agriculture,</a:t>
            </a:r>
          </a:p>
          <a:p>
            <a:pPr marL="457200" marR="0" lvl="0" indent="-342900" rtl="0">
              <a:lnSpc>
                <a:spcPct val="100000"/>
              </a:lnSpc>
              <a:spcBef>
                <a:spcPts val="0"/>
              </a:spcBef>
              <a:spcAft>
                <a:spcPts val="0"/>
              </a:spcAft>
              <a:buSzPts val="1800"/>
              <a:buChar char="●"/>
            </a:pPr>
            <a:r>
              <a:rPr lang="en-GB" sz="1800" dirty="0"/>
              <a:t>agroforestry .... </a:t>
            </a:r>
            <a:endParaRPr sz="1800" dirty="0"/>
          </a:p>
          <a:p>
            <a:pPr marL="457200" marR="0" lvl="0" indent="0" algn="just" rtl="0">
              <a:lnSpc>
                <a:spcPct val="100000"/>
              </a:lnSpc>
              <a:spcBef>
                <a:spcPts val="0"/>
              </a:spcBef>
              <a:spcAft>
                <a:spcPts val="0"/>
              </a:spcAft>
              <a:buNone/>
            </a:pPr>
            <a:endParaRPr sz="1800" dirty="0"/>
          </a:p>
          <a:p>
            <a:pPr marL="0" lvl="0" indent="0" algn="l" rtl="0">
              <a:spcBef>
                <a:spcPts val="0"/>
              </a:spcBef>
              <a:spcAft>
                <a:spcPts val="0"/>
              </a:spcAft>
              <a:buNone/>
            </a:pPr>
            <a:endParaRPr sz="1800" b="1" dirty="0">
              <a:solidFill>
                <a:schemeClr val="accent5"/>
              </a:solidFill>
              <a:latin typeface="Comfortaa"/>
              <a:ea typeface="Comfortaa"/>
              <a:cs typeface="Comfortaa"/>
              <a:sym typeface="Comfortaa"/>
            </a:endParaRPr>
          </a:p>
          <a:p>
            <a:pPr marL="457200" lvl="0" indent="0" algn="l" rtl="0">
              <a:spcBef>
                <a:spcPts val="0"/>
              </a:spcBef>
              <a:spcAft>
                <a:spcPts val="0"/>
              </a:spcAft>
              <a:buNone/>
            </a:pPr>
            <a:endParaRPr sz="1800" dirty="0"/>
          </a:p>
        </p:txBody>
      </p:sp>
      <p:pic>
        <p:nvPicPr>
          <p:cNvPr id="6" name="Google Shape;86;p16">
            <a:extLst>
              <a:ext uri="{FF2B5EF4-FFF2-40B4-BE49-F238E27FC236}">
                <a16:creationId xmlns:a16="http://schemas.microsoft.com/office/drawing/2014/main" id="{8A1DD83C-9D4C-924C-8E7F-FC6E76404DF2}"/>
              </a:ext>
            </a:extLst>
          </p:cNvPr>
          <p:cNvPicPr preferRelativeResize="0"/>
          <p:nvPr/>
        </p:nvPicPr>
        <p:blipFill>
          <a:blip r:embed="rId5">
            <a:alphaModFix/>
          </a:blip>
          <a:stretch>
            <a:fillRect/>
          </a:stretch>
        </p:blipFill>
        <p:spPr>
          <a:xfrm>
            <a:off x="5112374" y="3103419"/>
            <a:ext cx="3528225" cy="2957268"/>
          </a:xfrm>
          <a:prstGeom prst="rect">
            <a:avLst/>
          </a:prstGeom>
          <a:noFill/>
          <a:ln>
            <a:noFill/>
          </a:ln>
        </p:spPr>
      </p:pic>
      <p:sp>
        <p:nvSpPr>
          <p:cNvPr id="7" name="Google Shape;136;p23">
            <a:extLst>
              <a:ext uri="{FF2B5EF4-FFF2-40B4-BE49-F238E27FC236}">
                <a16:creationId xmlns:a16="http://schemas.microsoft.com/office/drawing/2014/main" id="{0403BA84-C9FD-4044-A6EC-45F131C5332D}"/>
              </a:ext>
            </a:extLst>
          </p:cNvPr>
          <p:cNvSpPr txBox="1"/>
          <p:nvPr/>
        </p:nvSpPr>
        <p:spPr>
          <a:xfrm>
            <a:off x="464100" y="5905025"/>
            <a:ext cx="43590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dirty="0"/>
              <a:t>IMAGE CREDITS:</a:t>
            </a:r>
          </a:p>
          <a:p>
            <a:pPr marL="0" lvl="0" indent="0" algn="l" rtl="0">
              <a:spcBef>
                <a:spcPts val="0"/>
              </a:spcBef>
              <a:spcAft>
                <a:spcPts val="0"/>
              </a:spcAft>
              <a:buNone/>
            </a:pPr>
            <a:r>
              <a:rPr lang="en-GB" dirty="0"/>
              <a:t>ELRC / C.A.P.E. Conservation Education Project. </a:t>
            </a:r>
            <a:endParaRPr dirty="0"/>
          </a:p>
        </p:txBody>
      </p:sp>
      <p:pic>
        <p:nvPicPr>
          <p:cNvPr id="2" name="Audio 1">
            <a:hlinkClick r:id="" action="ppaction://media"/>
            <a:extLst>
              <a:ext uri="{FF2B5EF4-FFF2-40B4-BE49-F238E27FC236}">
                <a16:creationId xmlns:a16="http://schemas.microsoft.com/office/drawing/2014/main" id="{FB3231C8-56A0-D647-9B2E-FE44831714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177538925"/>
      </p:ext>
    </p:extLst>
  </p:cSld>
  <p:clrMapOvr>
    <a:masterClrMapping/>
  </p:clrMapOvr>
  <mc:AlternateContent xmlns:mc="http://schemas.openxmlformats.org/markup-compatibility/2006">
    <mc:Choice xmlns:p14="http://schemas.microsoft.com/office/powerpoint/2010/main" Requires="p14">
      <p:transition spd="slow" p14:dur="2000" advTm="99776"/>
    </mc:Choice>
    <mc:Fallback>
      <p:transition spd="slow" advTm="99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311700" y="244675"/>
            <a:ext cx="8328900" cy="763500"/>
          </a:xfrm>
          <a:prstGeom prst="rect">
            <a:avLst/>
          </a:prstGeom>
          <a:solidFill>
            <a:srgbClr val="FF9900"/>
          </a:solidFill>
        </p:spPr>
        <p:txBody>
          <a:bodyPr spcFirstLastPara="1" wrap="square" lIns="91425" tIns="91425" rIns="91425" bIns="91425" anchor="t" anchorCtr="0">
            <a:noAutofit/>
          </a:bodyPr>
          <a:lstStyle/>
          <a:p>
            <a:pPr marL="0" lvl="0" indent="0" algn="l" rtl="0">
              <a:spcBef>
                <a:spcPts val="0"/>
              </a:spcBef>
              <a:spcAft>
                <a:spcPts val="0"/>
              </a:spcAft>
              <a:buNone/>
            </a:pPr>
            <a:r>
              <a:rPr lang="en-GB" dirty="0"/>
              <a:t>WHO is involved in natural resource management?</a:t>
            </a:r>
            <a:endParaRPr dirty="0"/>
          </a:p>
        </p:txBody>
      </p:sp>
      <p:sp>
        <p:nvSpPr>
          <p:cNvPr id="92" name="Google Shape;92;p17"/>
          <p:cNvSpPr txBox="1"/>
          <p:nvPr/>
        </p:nvSpPr>
        <p:spPr>
          <a:xfrm>
            <a:off x="311700" y="1008175"/>
            <a:ext cx="7932900" cy="55032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None/>
            </a:pPr>
            <a:r>
              <a:rPr lang="en-GB" sz="1800" dirty="0"/>
              <a:t>We engage people as learners or as other kinds of stakeholders, because:</a:t>
            </a:r>
          </a:p>
          <a:p>
            <a:pPr marL="457200" marR="0" lvl="0" indent="0" algn="just" rtl="0">
              <a:lnSpc>
                <a:spcPct val="100000"/>
              </a:lnSpc>
              <a:spcBef>
                <a:spcPts val="0"/>
              </a:spcBef>
              <a:spcAft>
                <a:spcPts val="0"/>
              </a:spcAft>
              <a:buNone/>
            </a:pPr>
            <a:endParaRPr lang="en-GB" sz="1800" dirty="0"/>
          </a:p>
          <a:p>
            <a:pPr marL="457200" marR="0" lvl="0" indent="-342900" rtl="0">
              <a:lnSpc>
                <a:spcPct val="100000"/>
              </a:lnSpc>
              <a:spcBef>
                <a:spcPts val="0"/>
              </a:spcBef>
              <a:spcAft>
                <a:spcPts val="0"/>
              </a:spcAft>
              <a:buSzPts val="1800"/>
              <a:buChar char="●"/>
            </a:pPr>
            <a:r>
              <a:rPr lang="en-GB" sz="1800" dirty="0"/>
              <a:t>Their actions, inactions or decisions may cause NRM problems</a:t>
            </a:r>
          </a:p>
          <a:p>
            <a:pPr marL="457200" marR="0" lvl="0" indent="-342900" rtl="0">
              <a:lnSpc>
                <a:spcPct val="100000"/>
              </a:lnSpc>
              <a:spcBef>
                <a:spcPts val="0"/>
              </a:spcBef>
              <a:spcAft>
                <a:spcPts val="0"/>
              </a:spcAft>
              <a:buSzPts val="1800"/>
              <a:buChar char="●"/>
            </a:pPr>
            <a:r>
              <a:rPr lang="en-GB" sz="1800" dirty="0"/>
              <a:t>They may in future be affected by NRM related issues</a:t>
            </a:r>
          </a:p>
          <a:p>
            <a:pPr marL="457200" marR="0" lvl="0" indent="-342900" rtl="0">
              <a:lnSpc>
                <a:spcPct val="100000"/>
              </a:lnSpc>
              <a:spcBef>
                <a:spcPts val="0"/>
              </a:spcBef>
              <a:spcAft>
                <a:spcPts val="0"/>
              </a:spcAft>
              <a:buSzPts val="1800"/>
              <a:buChar char="●"/>
            </a:pPr>
            <a:r>
              <a:rPr lang="en-GB" sz="1800" dirty="0"/>
              <a:t>They may already be affected by the problem </a:t>
            </a:r>
          </a:p>
          <a:p>
            <a:pPr marL="457200" marR="0" lvl="0" indent="-342900" rtl="0">
              <a:lnSpc>
                <a:spcPct val="100000"/>
              </a:lnSpc>
              <a:spcBef>
                <a:spcPts val="0"/>
              </a:spcBef>
              <a:spcAft>
                <a:spcPts val="0"/>
              </a:spcAft>
              <a:buSzPts val="1800"/>
              <a:buChar char="●"/>
            </a:pPr>
            <a:r>
              <a:rPr lang="en-GB" sz="1800" dirty="0"/>
              <a:t>They could help to solve the problem; their participation is needed for successful NRM</a:t>
            </a:r>
          </a:p>
          <a:p>
            <a:pPr marL="457200" marR="0" lvl="0" indent="-342900" rtl="0">
              <a:lnSpc>
                <a:spcPct val="100000"/>
              </a:lnSpc>
              <a:spcBef>
                <a:spcPts val="0"/>
              </a:spcBef>
              <a:spcAft>
                <a:spcPts val="0"/>
              </a:spcAft>
              <a:buSzPts val="1800"/>
              <a:buChar char="●"/>
            </a:pPr>
            <a:r>
              <a:rPr lang="en-GB" sz="1800" dirty="0"/>
              <a:t>We need to learn from them in order to better understand NRM issues and/or solutions (this is often the motivation for stakeholder engagement, e.g. by researchers or project managers).</a:t>
            </a:r>
            <a:br>
              <a:rPr lang="en-GB" sz="1800" dirty="0"/>
            </a:br>
            <a:endParaRPr lang="en-GB" sz="1800" dirty="0"/>
          </a:p>
          <a:p>
            <a:pPr marL="0" lvl="0" indent="0" algn="l" rtl="0">
              <a:spcBef>
                <a:spcPts val="0"/>
              </a:spcBef>
              <a:spcAft>
                <a:spcPts val="0"/>
              </a:spcAft>
              <a:buNone/>
            </a:pPr>
            <a:endParaRPr sz="1800" b="1" dirty="0">
              <a:solidFill>
                <a:schemeClr val="accent5"/>
              </a:solidFill>
              <a:latin typeface="Comfortaa"/>
              <a:ea typeface="Comfortaa"/>
              <a:cs typeface="Comfortaa"/>
              <a:sym typeface="Comfortaa"/>
            </a:endParaRPr>
          </a:p>
          <a:p>
            <a:pPr marL="457200" lvl="0" indent="0" algn="l" rtl="0">
              <a:spcBef>
                <a:spcPts val="0"/>
              </a:spcBef>
              <a:spcAft>
                <a:spcPts val="0"/>
              </a:spcAft>
              <a:buNone/>
            </a:pPr>
            <a:endParaRPr sz="1800" dirty="0"/>
          </a:p>
        </p:txBody>
      </p:sp>
      <p:pic>
        <p:nvPicPr>
          <p:cNvPr id="7" name="Picture 6">
            <a:extLst>
              <a:ext uri="{FF2B5EF4-FFF2-40B4-BE49-F238E27FC236}">
                <a16:creationId xmlns:a16="http://schemas.microsoft.com/office/drawing/2014/main" id="{B1592254-37B9-8347-8B0C-C1471125455C}"/>
              </a:ext>
            </a:extLst>
          </p:cNvPr>
          <p:cNvPicPr>
            <a:picLocks noChangeAspect="1"/>
          </p:cNvPicPr>
          <p:nvPr/>
        </p:nvPicPr>
        <p:blipFill>
          <a:blip r:embed="rId5"/>
          <a:stretch>
            <a:fillRect/>
          </a:stretch>
        </p:blipFill>
        <p:spPr>
          <a:xfrm>
            <a:off x="3117850" y="4126467"/>
            <a:ext cx="2243859" cy="1744395"/>
          </a:xfrm>
          <a:prstGeom prst="rect">
            <a:avLst/>
          </a:prstGeom>
        </p:spPr>
      </p:pic>
      <p:pic>
        <p:nvPicPr>
          <p:cNvPr id="9" name="Picture 8">
            <a:extLst>
              <a:ext uri="{FF2B5EF4-FFF2-40B4-BE49-F238E27FC236}">
                <a16:creationId xmlns:a16="http://schemas.microsoft.com/office/drawing/2014/main" id="{EFFB4C9D-7ED1-154A-9D38-B86D6F179B2A}"/>
              </a:ext>
            </a:extLst>
          </p:cNvPr>
          <p:cNvPicPr>
            <a:picLocks noChangeAspect="1"/>
          </p:cNvPicPr>
          <p:nvPr/>
        </p:nvPicPr>
        <p:blipFill>
          <a:blip r:embed="rId6"/>
          <a:stretch>
            <a:fillRect/>
          </a:stretch>
        </p:blipFill>
        <p:spPr>
          <a:xfrm>
            <a:off x="830022" y="4126467"/>
            <a:ext cx="2028667" cy="1981489"/>
          </a:xfrm>
          <a:prstGeom prst="rect">
            <a:avLst/>
          </a:prstGeom>
        </p:spPr>
      </p:pic>
      <p:pic>
        <p:nvPicPr>
          <p:cNvPr id="13" name="Picture 12">
            <a:extLst>
              <a:ext uri="{FF2B5EF4-FFF2-40B4-BE49-F238E27FC236}">
                <a16:creationId xmlns:a16="http://schemas.microsoft.com/office/drawing/2014/main" id="{9785C867-8C06-4F4D-8DB1-E6F07BB2A9AB}"/>
              </a:ext>
            </a:extLst>
          </p:cNvPr>
          <p:cNvPicPr>
            <a:picLocks noChangeAspect="1"/>
          </p:cNvPicPr>
          <p:nvPr/>
        </p:nvPicPr>
        <p:blipFill>
          <a:blip r:embed="rId7"/>
          <a:stretch>
            <a:fillRect/>
          </a:stretch>
        </p:blipFill>
        <p:spPr>
          <a:xfrm>
            <a:off x="5880309" y="4082716"/>
            <a:ext cx="2623452" cy="1607705"/>
          </a:xfrm>
          <a:prstGeom prst="rect">
            <a:avLst/>
          </a:prstGeom>
        </p:spPr>
      </p:pic>
      <p:pic>
        <p:nvPicPr>
          <p:cNvPr id="2" name="Audio 1">
            <a:hlinkClick r:id="" action="ppaction://media"/>
            <a:extLst>
              <a:ext uri="{FF2B5EF4-FFF2-40B4-BE49-F238E27FC236}">
                <a16:creationId xmlns:a16="http://schemas.microsoft.com/office/drawing/2014/main" id="{A97D62D8-8A96-614F-89C6-9D38B2FF49F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0095"/>
    </mc:Choice>
    <mc:Fallback>
      <p:transition spd="slow" advTm="1400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58050" y="82900"/>
            <a:ext cx="9027900" cy="1096500"/>
          </a:xfrm>
          <a:prstGeom prst="rect">
            <a:avLst/>
          </a:prstGeom>
          <a:solidFill>
            <a:srgbClr val="FF9900"/>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b="1"/>
              <a:t>Activity:</a:t>
            </a:r>
            <a:r>
              <a:rPr lang="en-GB"/>
              <a:t> Identifying NRM Stakeholders &amp; Learners</a:t>
            </a:r>
            <a:endParaRPr/>
          </a:p>
          <a:p>
            <a:pPr marL="0" lvl="0" indent="0" algn="ctr" rtl="0">
              <a:spcBef>
                <a:spcPts val="0"/>
              </a:spcBef>
              <a:spcAft>
                <a:spcPts val="0"/>
              </a:spcAft>
              <a:buNone/>
            </a:pPr>
            <a:r>
              <a:rPr lang="en-GB" sz="2100" i="1"/>
              <a:t>Explore and Add to Table 2.1 in Your Topic Hand-Out</a:t>
            </a:r>
            <a:endParaRPr sz="2100" i="1"/>
          </a:p>
        </p:txBody>
      </p:sp>
      <p:graphicFrame>
        <p:nvGraphicFramePr>
          <p:cNvPr id="98" name="Google Shape;98;p18"/>
          <p:cNvGraphicFramePr/>
          <p:nvPr/>
        </p:nvGraphicFramePr>
        <p:xfrm>
          <a:off x="402375" y="1179400"/>
          <a:ext cx="8339250" cy="5724270"/>
        </p:xfrm>
        <a:graphic>
          <a:graphicData uri="http://schemas.openxmlformats.org/drawingml/2006/table">
            <a:tbl>
              <a:tblPr>
                <a:noFill/>
                <a:tableStyleId>{52A85D4D-51EB-465B-8D9C-E3AA21306082}</a:tableStyleId>
              </a:tblPr>
              <a:tblGrid>
                <a:gridCol w="3844950">
                  <a:extLst>
                    <a:ext uri="{9D8B030D-6E8A-4147-A177-3AD203B41FA5}">
                      <a16:colId xmlns:a16="http://schemas.microsoft.com/office/drawing/2014/main" val="20000"/>
                    </a:ext>
                  </a:extLst>
                </a:gridCol>
                <a:gridCol w="1835150">
                  <a:extLst>
                    <a:ext uri="{9D8B030D-6E8A-4147-A177-3AD203B41FA5}">
                      <a16:colId xmlns:a16="http://schemas.microsoft.com/office/drawing/2014/main" val="20001"/>
                    </a:ext>
                  </a:extLst>
                </a:gridCol>
                <a:gridCol w="2659150">
                  <a:extLst>
                    <a:ext uri="{9D8B030D-6E8A-4147-A177-3AD203B41FA5}">
                      <a16:colId xmlns:a16="http://schemas.microsoft.com/office/drawing/2014/main" val="20002"/>
                    </a:ext>
                  </a:extLst>
                </a:gridCol>
              </a:tblGrid>
              <a:tr h="496875">
                <a:tc>
                  <a:txBody>
                    <a:bodyPr/>
                    <a:lstStyle/>
                    <a:p>
                      <a:pPr marL="0" lvl="0" indent="0" algn="l" rtl="0">
                        <a:lnSpc>
                          <a:spcPct val="115000"/>
                        </a:lnSpc>
                        <a:spcBef>
                          <a:spcPts val="0"/>
                        </a:spcBef>
                        <a:spcAft>
                          <a:spcPts val="0"/>
                        </a:spcAft>
                        <a:buNone/>
                      </a:pPr>
                      <a:r>
                        <a:rPr lang="en-GB" sz="1800" b="1"/>
                        <a:t>Types of NRM contexts</a:t>
                      </a:r>
                      <a:endParaRPr sz="1800" b="1"/>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800" b="1"/>
                        <a:t>Stakeholders</a:t>
                      </a:r>
                      <a:endParaRPr sz="1800" b="1"/>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GB" sz="1800" b="1"/>
                        <a:t>Who must learn Why?</a:t>
                      </a:r>
                      <a:endParaRPr sz="1800" b="1"/>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96875">
                <a:tc>
                  <a:txBody>
                    <a:bodyPr/>
                    <a:lstStyle/>
                    <a:p>
                      <a:pPr marL="0" lvl="0" indent="0" algn="l" rtl="0">
                        <a:lnSpc>
                          <a:spcPct val="115000"/>
                        </a:lnSpc>
                        <a:spcBef>
                          <a:spcPts val="0"/>
                        </a:spcBef>
                        <a:spcAft>
                          <a:spcPts val="0"/>
                        </a:spcAft>
                        <a:buNone/>
                      </a:pPr>
                      <a:r>
                        <a:rPr lang="en-GB" sz="1600" dirty="0"/>
                        <a:t>Threats to wildlife and nature</a:t>
                      </a:r>
                      <a:endParaRPr sz="1600" dirty="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8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lnT w="6350" cap="flat" cmpd="sng">
                      <a:solidFill>
                        <a:srgbClr val="000000"/>
                      </a:solidFill>
                      <a:prstDash val="solid"/>
                      <a:round/>
                      <a:headEnd type="none" w="sm" len="sm"/>
                      <a:tailEnd type="none" w="sm" len="sm"/>
                    </a:lnT>
                  </a:tcPr>
                </a:tc>
                <a:extLst>
                  <a:ext uri="{0D108BD9-81ED-4DB2-BD59-A6C34878D82A}">
                    <a16:rowId xmlns:a16="http://schemas.microsoft.com/office/drawing/2014/main" val="10001"/>
                  </a:ext>
                </a:extLst>
              </a:tr>
              <a:tr h="346150">
                <a:tc>
                  <a:txBody>
                    <a:bodyPr/>
                    <a:lstStyle/>
                    <a:p>
                      <a:pPr marL="0" lvl="0" indent="0" algn="l" rtl="0">
                        <a:lnSpc>
                          <a:spcPct val="115000"/>
                        </a:lnSpc>
                        <a:spcBef>
                          <a:spcPts val="0"/>
                        </a:spcBef>
                        <a:spcAft>
                          <a:spcPts val="0"/>
                        </a:spcAft>
                        <a:buNone/>
                      </a:pPr>
                      <a:r>
                        <a:rPr lang="en-GB" sz="1600"/>
                        <a:t>Eco-Tourism</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8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2"/>
                  </a:ext>
                </a:extLst>
              </a:tr>
              <a:tr h="496875">
                <a:tc>
                  <a:txBody>
                    <a:bodyPr/>
                    <a:lstStyle/>
                    <a:p>
                      <a:pPr marL="0" lvl="0" indent="0" algn="l" rtl="0">
                        <a:lnSpc>
                          <a:spcPct val="115000"/>
                        </a:lnSpc>
                        <a:spcBef>
                          <a:spcPts val="0"/>
                        </a:spcBef>
                        <a:spcAft>
                          <a:spcPts val="0"/>
                        </a:spcAft>
                        <a:buNone/>
                      </a:pPr>
                      <a:r>
                        <a:rPr lang="en-GB" sz="1600"/>
                        <a:t>Invasive alien plants and animals </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8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3"/>
                  </a:ext>
                </a:extLst>
              </a:tr>
              <a:tr h="496875">
                <a:tc>
                  <a:txBody>
                    <a:bodyPr/>
                    <a:lstStyle/>
                    <a:p>
                      <a:pPr marL="0" lvl="0" indent="0" algn="l" rtl="0">
                        <a:lnSpc>
                          <a:spcPct val="115000"/>
                        </a:lnSpc>
                        <a:spcBef>
                          <a:spcPts val="0"/>
                        </a:spcBef>
                        <a:spcAft>
                          <a:spcPts val="0"/>
                        </a:spcAft>
                        <a:buNone/>
                      </a:pPr>
                      <a:r>
                        <a:rPr lang="en-GB" sz="1600"/>
                        <a:t>Pollution of rivers and wetlands </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8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4"/>
                  </a:ext>
                </a:extLst>
              </a:tr>
              <a:tr h="496875">
                <a:tc>
                  <a:txBody>
                    <a:bodyPr/>
                    <a:lstStyle/>
                    <a:p>
                      <a:pPr marL="0" lvl="0" indent="0" algn="l" rtl="0">
                        <a:lnSpc>
                          <a:spcPct val="115000"/>
                        </a:lnSpc>
                        <a:spcBef>
                          <a:spcPts val="0"/>
                        </a:spcBef>
                        <a:spcAft>
                          <a:spcPts val="0"/>
                        </a:spcAft>
                        <a:buNone/>
                      </a:pPr>
                      <a:r>
                        <a:rPr lang="en-GB" sz="1600"/>
                        <a:t>Sewage spills </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8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5"/>
                  </a:ext>
                </a:extLst>
              </a:tr>
              <a:tr h="366000">
                <a:tc>
                  <a:txBody>
                    <a:bodyPr/>
                    <a:lstStyle/>
                    <a:p>
                      <a:pPr marL="0" lvl="0" indent="0" algn="l" rtl="0">
                        <a:lnSpc>
                          <a:spcPct val="115000"/>
                        </a:lnSpc>
                        <a:spcBef>
                          <a:spcPts val="0"/>
                        </a:spcBef>
                        <a:spcAft>
                          <a:spcPts val="0"/>
                        </a:spcAft>
                        <a:buNone/>
                      </a:pPr>
                      <a:r>
                        <a:rPr lang="en-GB" sz="1600"/>
                        <a:t>Soil degradation</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6"/>
                  </a:ext>
                </a:extLst>
              </a:tr>
              <a:tr h="336600">
                <a:tc>
                  <a:txBody>
                    <a:bodyPr/>
                    <a:lstStyle/>
                    <a:p>
                      <a:pPr marL="0" lvl="0" indent="0" algn="l" rtl="0">
                        <a:lnSpc>
                          <a:spcPct val="115000"/>
                        </a:lnSpc>
                        <a:spcBef>
                          <a:spcPts val="0"/>
                        </a:spcBef>
                        <a:spcAft>
                          <a:spcPts val="0"/>
                        </a:spcAft>
                        <a:buNone/>
                      </a:pPr>
                      <a:r>
                        <a:rPr lang="en-GB" sz="1600"/>
                        <a:t>Overgrazing</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7"/>
                  </a:ext>
                </a:extLst>
              </a:tr>
              <a:tr h="331075">
                <a:tc>
                  <a:txBody>
                    <a:bodyPr/>
                    <a:lstStyle/>
                    <a:p>
                      <a:pPr marL="0" lvl="0" indent="0" algn="l" rtl="0">
                        <a:lnSpc>
                          <a:spcPct val="115000"/>
                        </a:lnSpc>
                        <a:spcBef>
                          <a:spcPts val="0"/>
                        </a:spcBef>
                        <a:spcAft>
                          <a:spcPts val="0"/>
                        </a:spcAft>
                        <a:buNone/>
                      </a:pPr>
                      <a:r>
                        <a:rPr lang="en-GB" sz="1600"/>
                        <a:t>Integrated Water Resource Management</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8"/>
                  </a:ext>
                </a:extLst>
              </a:tr>
              <a:tr h="361225">
                <a:tc>
                  <a:txBody>
                    <a:bodyPr/>
                    <a:lstStyle/>
                    <a:p>
                      <a:pPr marL="0" lvl="0" indent="0" algn="l" rtl="0">
                        <a:lnSpc>
                          <a:spcPct val="115000"/>
                        </a:lnSpc>
                        <a:spcBef>
                          <a:spcPts val="0"/>
                        </a:spcBef>
                        <a:spcAft>
                          <a:spcPts val="0"/>
                        </a:spcAft>
                        <a:buNone/>
                      </a:pPr>
                      <a:r>
                        <a:rPr lang="en-GB" sz="1600"/>
                        <a:t>Rivers and wetlands drying up</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09"/>
                  </a:ext>
                </a:extLst>
              </a:tr>
              <a:tr h="300950">
                <a:tc>
                  <a:txBody>
                    <a:bodyPr/>
                    <a:lstStyle/>
                    <a:p>
                      <a:pPr marL="0" lvl="0" indent="0" algn="l" rtl="0">
                        <a:lnSpc>
                          <a:spcPct val="115000"/>
                        </a:lnSpc>
                        <a:spcBef>
                          <a:spcPts val="0"/>
                        </a:spcBef>
                        <a:spcAft>
                          <a:spcPts val="0"/>
                        </a:spcAft>
                        <a:buNone/>
                      </a:pPr>
                      <a:r>
                        <a:rPr lang="en-GB" sz="1600"/>
                        <a:t>Climate change</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10"/>
                  </a:ext>
                </a:extLst>
              </a:tr>
              <a:tr h="496875">
                <a:tc>
                  <a:txBody>
                    <a:bodyPr/>
                    <a:lstStyle/>
                    <a:p>
                      <a:pPr marL="0" lvl="0" indent="0" algn="l" rtl="0">
                        <a:lnSpc>
                          <a:spcPct val="115000"/>
                        </a:lnSpc>
                        <a:spcBef>
                          <a:spcPts val="0"/>
                        </a:spcBef>
                        <a:spcAft>
                          <a:spcPts val="0"/>
                        </a:spcAft>
                        <a:buNone/>
                      </a:pPr>
                      <a:r>
                        <a:rPr lang="en-GB" sz="1600"/>
                        <a:t>Add your own:</a:t>
                      </a:r>
                      <a:endParaRPr sz="1600"/>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68575" marR="68575" marT="0" marB="0">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800" dirty="0"/>
                    </a:p>
                  </a:txBody>
                  <a:tcPr marL="91425" marR="91425" marT="91425" marB="91425">
                    <a:lnL w="6350" cap="flat" cmpd="sng">
                      <a:solidFill>
                        <a:srgbClr val="000000"/>
                      </a:solidFill>
                      <a:prstDash val="solid"/>
                      <a:round/>
                      <a:headEnd type="none" w="sm" len="sm"/>
                      <a:tailEnd type="none" w="sm" len="sm"/>
                    </a:lnL>
                  </a:tcPr>
                </a:tc>
                <a:extLst>
                  <a:ext uri="{0D108BD9-81ED-4DB2-BD59-A6C34878D82A}">
                    <a16:rowId xmlns:a16="http://schemas.microsoft.com/office/drawing/2014/main" val="10011"/>
                  </a:ext>
                </a:extLst>
              </a:tr>
            </a:tbl>
          </a:graphicData>
        </a:graphic>
      </p:graphicFrame>
      <p:pic>
        <p:nvPicPr>
          <p:cNvPr id="2" name="Audio 1">
            <a:hlinkClick r:id="" action="ppaction://media"/>
            <a:extLst>
              <a:ext uri="{FF2B5EF4-FFF2-40B4-BE49-F238E27FC236}">
                <a16:creationId xmlns:a16="http://schemas.microsoft.com/office/drawing/2014/main" id="{B3CA1912-3CAC-8544-8C61-CCA155BBA9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7706"/>
    </mc:Choice>
    <mc:Fallback>
      <p:transition spd="slow" advTm="167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Who has to learn in NRM and why?</a:t>
            </a:r>
            <a:endParaRPr/>
          </a:p>
        </p:txBody>
      </p:sp>
      <p:sp>
        <p:nvSpPr>
          <p:cNvPr id="104" name="Google Shape;104;p19"/>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dirty="0">
                <a:solidFill>
                  <a:schemeClr val="dk1"/>
                </a:solidFill>
                <a:latin typeface="+mn-lt"/>
                <a:ea typeface="Times New Roman"/>
                <a:cs typeface="Times New Roman"/>
                <a:sym typeface="Times New Roman"/>
              </a:rPr>
              <a:t>As scientists, activists, authorities, educators and facilitators, we often assume that </a:t>
            </a:r>
            <a:r>
              <a:rPr lang="en-GB" i="1" dirty="0">
                <a:solidFill>
                  <a:schemeClr val="dk1"/>
                </a:solidFill>
                <a:latin typeface="+mn-lt"/>
                <a:ea typeface="Times New Roman"/>
                <a:cs typeface="Times New Roman"/>
                <a:sym typeface="Times New Roman"/>
              </a:rPr>
              <a:t>the other person</a:t>
            </a:r>
            <a:r>
              <a:rPr lang="en-GB" dirty="0">
                <a:solidFill>
                  <a:schemeClr val="dk1"/>
                </a:solidFill>
                <a:latin typeface="+mn-lt"/>
                <a:ea typeface="Times New Roman"/>
                <a:cs typeface="Times New Roman"/>
                <a:sym typeface="Times New Roman"/>
              </a:rPr>
              <a:t> has to learn. </a:t>
            </a: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mn-lt"/>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latin typeface="+mn-lt"/>
                <a:ea typeface="Times New Roman"/>
                <a:cs typeface="Times New Roman"/>
                <a:sym typeface="Times New Roman"/>
              </a:rPr>
              <a:t>In NRM, there has been an increasing recognition that </a:t>
            </a:r>
            <a:r>
              <a:rPr lang="en-GB" i="1" dirty="0">
                <a:solidFill>
                  <a:schemeClr val="dk1"/>
                </a:solidFill>
                <a:latin typeface="+mn-lt"/>
                <a:ea typeface="Times New Roman"/>
                <a:cs typeface="Times New Roman"/>
                <a:sym typeface="Times New Roman"/>
              </a:rPr>
              <a:t>all parties need to learn from each other </a:t>
            </a:r>
            <a:r>
              <a:rPr lang="en-GB" dirty="0">
                <a:solidFill>
                  <a:schemeClr val="dk1"/>
                </a:solidFill>
                <a:latin typeface="+mn-lt"/>
                <a:ea typeface="Times New Roman"/>
                <a:cs typeface="Times New Roman"/>
                <a:sym typeface="Times New Roman"/>
              </a:rPr>
              <a:t>and </a:t>
            </a:r>
            <a:r>
              <a:rPr lang="en-GB" i="1" dirty="0">
                <a:solidFill>
                  <a:schemeClr val="dk1"/>
                </a:solidFill>
                <a:latin typeface="+mn-lt"/>
                <a:ea typeface="Times New Roman"/>
                <a:cs typeface="Times New Roman"/>
                <a:sym typeface="Times New Roman"/>
              </a:rPr>
              <a:t>from available new information</a:t>
            </a:r>
            <a:r>
              <a:rPr lang="en-GB" dirty="0">
                <a:solidFill>
                  <a:schemeClr val="dk1"/>
                </a:solidFill>
                <a:latin typeface="+mn-lt"/>
                <a:ea typeface="Times New Roman"/>
                <a:cs typeface="Times New Roman"/>
                <a:sym typeface="Times New Roman"/>
              </a:rPr>
              <a:t>, if there is going to be better NRM as a result. </a:t>
            </a:r>
            <a:endParaRPr dirty="0">
              <a:solidFill>
                <a:schemeClr val="dk1"/>
              </a:solidFill>
              <a:latin typeface="+mn-lt"/>
              <a:ea typeface="Times New Roman"/>
              <a:cs typeface="Times New Roman"/>
              <a:sym typeface="Times New Roman"/>
            </a:endParaRPr>
          </a:p>
        </p:txBody>
      </p:sp>
      <p:pic>
        <p:nvPicPr>
          <p:cNvPr id="105" name="Google Shape;105;p19"/>
          <p:cNvPicPr preferRelativeResize="0"/>
          <p:nvPr/>
        </p:nvPicPr>
        <p:blipFill>
          <a:blip r:embed="rId5">
            <a:alphaModFix/>
          </a:blip>
          <a:stretch>
            <a:fillRect/>
          </a:stretch>
        </p:blipFill>
        <p:spPr>
          <a:xfrm>
            <a:off x="6047066" y="3880328"/>
            <a:ext cx="2373269" cy="1673900"/>
          </a:xfrm>
          <a:prstGeom prst="rect">
            <a:avLst/>
          </a:prstGeom>
          <a:noFill/>
          <a:ln>
            <a:noFill/>
          </a:ln>
        </p:spPr>
      </p:pic>
      <p:pic>
        <p:nvPicPr>
          <p:cNvPr id="106" name="Google Shape;106;p19"/>
          <p:cNvPicPr preferRelativeResize="0"/>
          <p:nvPr/>
        </p:nvPicPr>
        <p:blipFill>
          <a:blip r:embed="rId6">
            <a:alphaModFix/>
          </a:blip>
          <a:stretch>
            <a:fillRect/>
          </a:stretch>
        </p:blipFill>
        <p:spPr>
          <a:xfrm>
            <a:off x="3352376" y="3880328"/>
            <a:ext cx="2282725" cy="1776051"/>
          </a:xfrm>
          <a:prstGeom prst="rect">
            <a:avLst/>
          </a:prstGeom>
          <a:noFill/>
          <a:ln>
            <a:noFill/>
          </a:ln>
        </p:spPr>
      </p:pic>
      <p:pic>
        <p:nvPicPr>
          <p:cNvPr id="6" name="Google Shape;113;p20">
            <a:extLst>
              <a:ext uri="{FF2B5EF4-FFF2-40B4-BE49-F238E27FC236}">
                <a16:creationId xmlns:a16="http://schemas.microsoft.com/office/drawing/2014/main" id="{CA5A5053-6918-1B4A-AC83-37439B94C287}"/>
              </a:ext>
            </a:extLst>
          </p:cNvPr>
          <p:cNvPicPr preferRelativeResize="0"/>
          <p:nvPr/>
        </p:nvPicPr>
        <p:blipFill rotWithShape="1">
          <a:blip r:embed="rId7">
            <a:alphaModFix/>
          </a:blip>
          <a:srcRect/>
          <a:stretch/>
        </p:blipFill>
        <p:spPr>
          <a:xfrm>
            <a:off x="772266" y="3814233"/>
            <a:ext cx="1665638" cy="1841494"/>
          </a:xfrm>
          <a:prstGeom prst="rect">
            <a:avLst/>
          </a:prstGeom>
          <a:noFill/>
          <a:ln>
            <a:noFill/>
          </a:ln>
        </p:spPr>
      </p:pic>
      <p:sp>
        <p:nvSpPr>
          <p:cNvPr id="2" name="Rectangle 1">
            <a:extLst>
              <a:ext uri="{FF2B5EF4-FFF2-40B4-BE49-F238E27FC236}">
                <a16:creationId xmlns:a16="http://schemas.microsoft.com/office/drawing/2014/main" id="{69C45031-AB15-FF41-B57E-AAD94AFA8401}"/>
              </a:ext>
            </a:extLst>
          </p:cNvPr>
          <p:cNvSpPr/>
          <p:nvPr/>
        </p:nvSpPr>
        <p:spPr>
          <a:xfrm>
            <a:off x="547255" y="5809934"/>
            <a:ext cx="8049490" cy="461665"/>
          </a:xfrm>
          <a:prstGeom prst="rect">
            <a:avLst/>
          </a:prstGeom>
        </p:spPr>
        <p:txBody>
          <a:bodyPr wrap="square">
            <a:spAutoFit/>
          </a:bodyPr>
          <a:lstStyle/>
          <a:p>
            <a:pPr marL="114300">
              <a:buSzPts val="1800"/>
            </a:pPr>
            <a:r>
              <a:rPr lang="en-GB" sz="2400" b="1" dirty="0">
                <a:solidFill>
                  <a:srgbClr val="B45F06"/>
                </a:solidFill>
                <a:latin typeface="Comfortaa"/>
                <a:ea typeface="Comfortaa"/>
                <a:cs typeface="Comfortaa"/>
                <a:sym typeface="Comfortaa"/>
              </a:rPr>
              <a:t>Now we have placed people in the NRM picture!</a:t>
            </a:r>
          </a:p>
        </p:txBody>
      </p:sp>
      <p:pic>
        <p:nvPicPr>
          <p:cNvPr id="3" name="Audio 2">
            <a:hlinkClick r:id="" action="ppaction://media"/>
            <a:extLst>
              <a:ext uri="{FF2B5EF4-FFF2-40B4-BE49-F238E27FC236}">
                <a16:creationId xmlns:a16="http://schemas.microsoft.com/office/drawing/2014/main" id="{AB4984E4-5C5D-504E-A631-8D9CE5CA541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3572"/>
    </mc:Choice>
    <mc:Fallback>
      <p:transition spd="slow" advTm="133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311700" y="593366"/>
            <a:ext cx="8520600" cy="1145441"/>
          </a:xfrm>
          <a:prstGeom prst="rect">
            <a:avLst/>
          </a:prstGeom>
          <a:solidFill>
            <a:schemeClr val="accent1"/>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dirty="0"/>
              <a:t>What is involved in learning, education, training and facilitation? </a:t>
            </a:r>
            <a:endParaRPr dirty="0"/>
          </a:p>
          <a:p>
            <a:pPr marL="0" lvl="0" indent="0" algn="l" rtl="0">
              <a:spcBef>
                <a:spcPts val="0"/>
              </a:spcBef>
              <a:spcAft>
                <a:spcPts val="0"/>
              </a:spcAft>
              <a:buNone/>
            </a:pPr>
            <a:endParaRPr dirty="0"/>
          </a:p>
        </p:txBody>
      </p:sp>
      <p:sp>
        <p:nvSpPr>
          <p:cNvPr id="112" name="Google Shape;112;p20"/>
          <p:cNvSpPr txBox="1">
            <a:spLocks noGrp="1"/>
          </p:cNvSpPr>
          <p:nvPr>
            <p:ph type="body" idx="1"/>
          </p:nvPr>
        </p:nvSpPr>
        <p:spPr>
          <a:xfrm>
            <a:off x="311700" y="1914200"/>
            <a:ext cx="8721464" cy="4597436"/>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Clr>
                <a:schemeClr val="dk1"/>
              </a:buClr>
              <a:buSzPts val="2200"/>
              <a:buFont typeface="Times New Roman"/>
              <a:buAutoNum type="arabicPeriod"/>
            </a:pPr>
            <a:r>
              <a:rPr lang="en-GB" sz="1600" dirty="0">
                <a:solidFill>
                  <a:schemeClr val="dk1"/>
                </a:solidFill>
                <a:latin typeface="Times New Roman"/>
                <a:ea typeface="Times New Roman"/>
                <a:cs typeface="Times New Roman"/>
                <a:sym typeface="Times New Roman"/>
              </a:rPr>
              <a:t>Formal, non-formal, informal</a:t>
            </a:r>
            <a:endParaRPr sz="1600" dirty="0">
              <a:solidFill>
                <a:schemeClr val="dk1"/>
              </a:solidFill>
              <a:latin typeface="Times New Roman"/>
              <a:ea typeface="Times New Roman"/>
              <a:cs typeface="Times New Roman"/>
              <a:sym typeface="Times New Roman"/>
            </a:endParaRPr>
          </a:p>
          <a:p>
            <a:pPr marL="457200" lvl="0" indent="-368300" algn="l" rtl="0">
              <a:spcBef>
                <a:spcPts val="0"/>
              </a:spcBef>
              <a:spcAft>
                <a:spcPts val="0"/>
              </a:spcAft>
              <a:buClr>
                <a:schemeClr val="dk1"/>
              </a:buClr>
              <a:buSzPts val="2200"/>
              <a:buFont typeface="Times New Roman"/>
              <a:buAutoNum type="arabicPeriod"/>
            </a:pPr>
            <a:r>
              <a:rPr lang="en-GB" sz="1600" dirty="0">
                <a:solidFill>
                  <a:schemeClr val="dk1"/>
                </a:solidFill>
                <a:latin typeface="Times New Roman"/>
                <a:ea typeface="Times New Roman"/>
                <a:cs typeface="Times New Roman"/>
                <a:sym typeface="Times New Roman"/>
              </a:rPr>
              <a:t>Education</a:t>
            </a:r>
            <a:endParaRPr sz="1600" dirty="0">
              <a:solidFill>
                <a:schemeClr val="dk1"/>
              </a:solidFill>
              <a:latin typeface="Times New Roman"/>
              <a:ea typeface="Times New Roman"/>
              <a:cs typeface="Times New Roman"/>
              <a:sym typeface="Times New Roman"/>
            </a:endParaRPr>
          </a:p>
          <a:p>
            <a:pPr marL="457200" lvl="0" indent="-368300" algn="l" rtl="0">
              <a:spcBef>
                <a:spcPts val="0"/>
              </a:spcBef>
              <a:spcAft>
                <a:spcPts val="0"/>
              </a:spcAft>
              <a:buClr>
                <a:schemeClr val="dk1"/>
              </a:buClr>
              <a:buSzPts val="2200"/>
              <a:buFont typeface="Times New Roman"/>
              <a:buAutoNum type="arabicPeriod"/>
            </a:pPr>
            <a:r>
              <a:rPr lang="en-GB" sz="1600" dirty="0">
                <a:solidFill>
                  <a:schemeClr val="dk1"/>
                </a:solidFill>
                <a:latin typeface="Times New Roman"/>
                <a:ea typeface="Times New Roman"/>
                <a:cs typeface="Times New Roman"/>
                <a:sym typeface="Times New Roman"/>
              </a:rPr>
              <a:t>Training</a:t>
            </a:r>
            <a:endParaRPr sz="1600" dirty="0">
              <a:solidFill>
                <a:schemeClr val="dk1"/>
              </a:solidFill>
              <a:latin typeface="Times New Roman"/>
              <a:ea typeface="Times New Roman"/>
              <a:cs typeface="Times New Roman"/>
              <a:sym typeface="Times New Roman"/>
            </a:endParaRPr>
          </a:p>
          <a:p>
            <a:pPr marL="457200" lvl="0" indent="-368300" algn="l" rtl="0">
              <a:spcBef>
                <a:spcPts val="0"/>
              </a:spcBef>
              <a:spcAft>
                <a:spcPts val="0"/>
              </a:spcAft>
              <a:buClr>
                <a:schemeClr val="dk1"/>
              </a:buClr>
              <a:buSzPts val="2200"/>
              <a:buFont typeface="Times New Roman"/>
              <a:buAutoNum type="arabicPeriod"/>
            </a:pPr>
            <a:r>
              <a:rPr lang="en-GB" sz="1600" dirty="0">
                <a:solidFill>
                  <a:schemeClr val="dk1"/>
                </a:solidFill>
                <a:latin typeface="Times New Roman"/>
                <a:ea typeface="Times New Roman"/>
                <a:cs typeface="Times New Roman"/>
                <a:sym typeface="Times New Roman"/>
              </a:rPr>
              <a:t>Facilitation</a:t>
            </a:r>
          </a:p>
          <a:p>
            <a:pPr marL="457200" lvl="0" indent="-368300" algn="l" rtl="0">
              <a:spcBef>
                <a:spcPts val="0"/>
              </a:spcBef>
              <a:spcAft>
                <a:spcPts val="0"/>
              </a:spcAft>
              <a:buClr>
                <a:schemeClr val="dk1"/>
              </a:buClr>
              <a:buSzPts val="2200"/>
              <a:buFont typeface="Times New Roman"/>
              <a:buAutoNum type="arabicPeriod"/>
            </a:pPr>
            <a:endParaRPr lang="en-GB" sz="2200" dirty="0">
              <a:solidFill>
                <a:schemeClr val="dk1"/>
              </a:solidFill>
              <a:latin typeface="Times New Roman"/>
              <a:ea typeface="Times New Roman"/>
              <a:cs typeface="Times New Roman"/>
              <a:sym typeface="Times New Roman"/>
            </a:endParaRPr>
          </a:p>
          <a:p>
            <a:pPr marL="88900" lvl="0" indent="0" algn="l" rtl="0">
              <a:spcBef>
                <a:spcPts val="0"/>
              </a:spcBef>
              <a:spcAft>
                <a:spcPts val="0"/>
              </a:spcAft>
              <a:buClr>
                <a:schemeClr val="dk1"/>
              </a:buClr>
              <a:buSzPts val="2200"/>
              <a:buNone/>
            </a:pPr>
            <a:endParaRPr lang="en-GB" sz="2200" dirty="0">
              <a:solidFill>
                <a:schemeClr val="dk1"/>
              </a:solidFill>
              <a:latin typeface="Times New Roman"/>
              <a:ea typeface="Times New Roman"/>
              <a:cs typeface="Times New Roman"/>
              <a:sym typeface="Times New Roman"/>
            </a:endParaRPr>
          </a:p>
          <a:p>
            <a:pPr marL="88900" lvl="0" indent="0" algn="l" rtl="0">
              <a:spcBef>
                <a:spcPts val="0"/>
              </a:spcBef>
              <a:spcAft>
                <a:spcPts val="0"/>
              </a:spcAft>
              <a:buClr>
                <a:schemeClr val="dk1"/>
              </a:buClr>
              <a:buSzPts val="2200"/>
              <a:buNone/>
            </a:pPr>
            <a:endParaRPr lang="en-GB" sz="2200" dirty="0">
              <a:solidFill>
                <a:schemeClr val="dk1"/>
              </a:solidFill>
              <a:latin typeface="Times New Roman"/>
              <a:ea typeface="Times New Roman"/>
              <a:cs typeface="Times New Roman"/>
              <a:sym typeface="Times New Roman"/>
            </a:endParaRPr>
          </a:p>
          <a:p>
            <a:pPr marL="88900" lvl="0" indent="0">
              <a:buClr>
                <a:schemeClr val="dk1"/>
              </a:buClr>
              <a:buSzPts val="2200"/>
              <a:buNone/>
            </a:pPr>
            <a:endParaRPr lang="en-GB" sz="2200" dirty="0">
              <a:solidFill>
                <a:schemeClr val="dk1"/>
              </a:solidFill>
              <a:latin typeface="Times New Roman"/>
              <a:cs typeface="Times New Roman"/>
              <a:sym typeface="Times New Roman"/>
            </a:endParaRPr>
          </a:p>
          <a:p>
            <a:pPr marL="88900" lvl="0" indent="0">
              <a:buClr>
                <a:schemeClr val="dk1"/>
              </a:buClr>
              <a:buSzPts val="2200"/>
              <a:buNone/>
            </a:pPr>
            <a:endParaRPr lang="en-ZA" dirty="0"/>
          </a:p>
          <a:p>
            <a:pPr marL="88900" lvl="0" indent="0">
              <a:buClr>
                <a:schemeClr val="dk1"/>
              </a:buClr>
              <a:buSzPts val="2200"/>
              <a:buNone/>
            </a:pPr>
            <a:endParaRPr lang="en-ZA" sz="1600" dirty="0">
              <a:solidFill>
                <a:schemeClr val="tx1"/>
              </a:solidFill>
              <a:latin typeface="+mn-lt"/>
            </a:endParaRPr>
          </a:p>
          <a:p>
            <a:pPr marL="88900" lvl="0" indent="0">
              <a:buClr>
                <a:schemeClr val="dk1"/>
              </a:buClr>
              <a:buSzPts val="2200"/>
              <a:buNone/>
            </a:pPr>
            <a:r>
              <a:rPr lang="en-ZA" sz="1600" dirty="0">
                <a:solidFill>
                  <a:schemeClr val="tx1"/>
                </a:solidFill>
                <a:latin typeface="+mn-lt"/>
              </a:rPr>
              <a:t>Learning takes place when we gain new knowledge, new understandings, new insights, and new skills. Learning can also involve </a:t>
            </a:r>
            <a:r>
              <a:rPr lang="en-ZA" sz="1600" i="1" dirty="0">
                <a:solidFill>
                  <a:schemeClr val="tx1"/>
                </a:solidFill>
                <a:latin typeface="+mn-lt"/>
              </a:rPr>
              <a:t>unlearning</a:t>
            </a:r>
            <a:r>
              <a:rPr lang="en-ZA" sz="1600" dirty="0">
                <a:solidFill>
                  <a:schemeClr val="tx1"/>
                </a:solidFill>
                <a:latin typeface="+mn-lt"/>
              </a:rPr>
              <a:t> certain things that were previously true or helpful, or that we thought were true or helpful, but were actually not. </a:t>
            </a:r>
          </a:p>
          <a:p>
            <a:pPr marL="88900" lvl="0" indent="0">
              <a:buClr>
                <a:schemeClr val="dk1"/>
              </a:buClr>
              <a:buSzPts val="2200"/>
              <a:buNone/>
            </a:pPr>
            <a:r>
              <a:rPr lang="en-ZA" sz="1600" dirty="0">
                <a:solidFill>
                  <a:schemeClr val="tx1"/>
                </a:solidFill>
                <a:latin typeface="+mn-lt"/>
              </a:rPr>
              <a:t>We learn from our experience, from books, or research, or nature, from previous generations and from each other. </a:t>
            </a:r>
            <a:endParaRPr sz="1600" dirty="0">
              <a:solidFill>
                <a:schemeClr val="tx1"/>
              </a:solidFill>
              <a:latin typeface="+mn-lt"/>
              <a:ea typeface="Times New Roman"/>
              <a:cs typeface="Times New Roman"/>
              <a:sym typeface="Times New Roman"/>
            </a:endParaRPr>
          </a:p>
          <a:p>
            <a:pPr marL="0" lvl="0" indent="0" algn="l" rtl="0">
              <a:spcBef>
                <a:spcPts val="1600"/>
              </a:spcBef>
              <a:spcAft>
                <a:spcPts val="1600"/>
              </a:spcAft>
              <a:buNone/>
            </a:pPr>
            <a:endParaRPr dirty="0">
              <a:solidFill>
                <a:schemeClr val="dk1"/>
              </a:solidFill>
              <a:latin typeface="Times New Roman"/>
              <a:ea typeface="Times New Roman"/>
              <a:cs typeface="Times New Roman"/>
              <a:sym typeface="Times New Roman"/>
            </a:endParaRPr>
          </a:p>
        </p:txBody>
      </p:sp>
      <p:pic>
        <p:nvPicPr>
          <p:cNvPr id="113" name="Google Shape;113;p20"/>
          <p:cNvPicPr preferRelativeResize="0"/>
          <p:nvPr/>
        </p:nvPicPr>
        <p:blipFill rotWithShape="1">
          <a:blip r:embed="rId5">
            <a:alphaModFix/>
          </a:blip>
          <a:srcRect/>
          <a:stretch/>
        </p:blipFill>
        <p:spPr>
          <a:xfrm>
            <a:off x="6805523" y="1798917"/>
            <a:ext cx="2085245" cy="2147454"/>
          </a:xfrm>
          <a:prstGeom prst="rect">
            <a:avLst/>
          </a:prstGeom>
          <a:noFill/>
          <a:ln>
            <a:solidFill>
              <a:srgbClr val="C00000"/>
            </a:solidFill>
          </a:ln>
        </p:spPr>
      </p:pic>
      <p:pic>
        <p:nvPicPr>
          <p:cNvPr id="114" name="Google Shape;114;p20"/>
          <p:cNvPicPr preferRelativeResize="0"/>
          <p:nvPr/>
        </p:nvPicPr>
        <p:blipFill rotWithShape="1">
          <a:blip r:embed="rId6">
            <a:alphaModFix/>
          </a:blip>
          <a:srcRect/>
          <a:stretch/>
        </p:blipFill>
        <p:spPr>
          <a:xfrm>
            <a:off x="4687349" y="2830412"/>
            <a:ext cx="2104279" cy="2105320"/>
          </a:xfrm>
          <a:prstGeom prst="rect">
            <a:avLst/>
          </a:prstGeom>
          <a:noFill/>
          <a:ln>
            <a:solidFill>
              <a:schemeClr val="accent6">
                <a:lumMod val="50000"/>
              </a:schemeClr>
            </a:solidFill>
          </a:ln>
        </p:spPr>
      </p:pic>
      <p:pic>
        <p:nvPicPr>
          <p:cNvPr id="115" name="Google Shape;115;p20"/>
          <p:cNvPicPr preferRelativeResize="0"/>
          <p:nvPr/>
        </p:nvPicPr>
        <p:blipFill rotWithShape="1">
          <a:blip r:embed="rId7">
            <a:alphaModFix/>
          </a:blip>
          <a:srcRect/>
          <a:stretch/>
        </p:blipFill>
        <p:spPr>
          <a:xfrm>
            <a:off x="3079972" y="2355272"/>
            <a:ext cx="1879955" cy="1413164"/>
          </a:xfrm>
          <a:prstGeom prst="rect">
            <a:avLst/>
          </a:prstGeom>
          <a:noFill/>
          <a:ln>
            <a:solidFill>
              <a:schemeClr val="accent1">
                <a:lumMod val="75000"/>
              </a:schemeClr>
            </a:solidFill>
          </a:ln>
        </p:spPr>
      </p:pic>
      <p:pic>
        <p:nvPicPr>
          <p:cNvPr id="3" name="Picture 2">
            <a:extLst>
              <a:ext uri="{FF2B5EF4-FFF2-40B4-BE49-F238E27FC236}">
                <a16:creationId xmlns:a16="http://schemas.microsoft.com/office/drawing/2014/main" id="{54693760-F26C-2F4B-A834-4D978322660C}"/>
              </a:ext>
            </a:extLst>
          </p:cNvPr>
          <p:cNvPicPr>
            <a:picLocks noChangeAspect="1"/>
          </p:cNvPicPr>
          <p:nvPr/>
        </p:nvPicPr>
        <p:blipFill>
          <a:blip r:embed="rId8">
            <a:extLst>
              <a:ext uri="{BEBA8EAE-BF5A-486C-A8C5-ECC9F3942E4B}">
                <a14:imgProps xmlns:a14="http://schemas.microsoft.com/office/drawing/2010/main">
                  <a14:imgLayer>
                    <a14:imgEffect>
                      <a14:colorTemperature colorTemp="4700"/>
                    </a14:imgEffect>
                  </a14:imgLayer>
                </a14:imgProps>
              </a:ext>
            </a:extLst>
          </a:blip>
          <a:stretch>
            <a:fillRect/>
          </a:stretch>
        </p:blipFill>
        <p:spPr>
          <a:xfrm>
            <a:off x="580079" y="3346145"/>
            <a:ext cx="2217201" cy="1588099"/>
          </a:xfrm>
          <a:prstGeom prst="rect">
            <a:avLst/>
          </a:prstGeom>
          <a:ln>
            <a:solidFill>
              <a:schemeClr val="accent5"/>
            </a:solidFill>
          </a:ln>
        </p:spPr>
      </p:pic>
      <p:pic>
        <p:nvPicPr>
          <p:cNvPr id="4" name="Audio 3">
            <a:hlinkClick r:id="" action="ppaction://media"/>
            <a:extLst>
              <a:ext uri="{FF2B5EF4-FFF2-40B4-BE49-F238E27FC236}">
                <a16:creationId xmlns:a16="http://schemas.microsoft.com/office/drawing/2014/main" id="{D015D412-2557-7440-B7ED-9FA74ED5D4F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t>What knowledge is useful? </a:t>
            </a:r>
            <a:endParaRPr/>
          </a:p>
          <a:p>
            <a:pPr marL="0" lvl="0" indent="0" algn="l" rtl="0">
              <a:spcBef>
                <a:spcPts val="0"/>
              </a:spcBef>
              <a:spcAft>
                <a:spcPts val="0"/>
              </a:spcAft>
              <a:buNone/>
            </a:pPr>
            <a:endParaRPr/>
          </a:p>
        </p:txBody>
      </p:sp>
      <p:sp>
        <p:nvSpPr>
          <p:cNvPr id="121" name="Google Shape;121;p21"/>
          <p:cNvSpPr txBox="1">
            <a:spLocks noGrp="1"/>
          </p:cNvSpPr>
          <p:nvPr>
            <p:ph type="body" idx="1"/>
          </p:nvPr>
        </p:nvSpPr>
        <p:spPr>
          <a:xfrm>
            <a:off x="311700" y="1356875"/>
            <a:ext cx="8520600" cy="5199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700" dirty="0">
                <a:solidFill>
                  <a:schemeClr val="dk1"/>
                </a:solidFill>
                <a:latin typeface="Times New Roman"/>
                <a:ea typeface="Times New Roman"/>
                <a:cs typeface="Times New Roman"/>
                <a:sym typeface="Times New Roman"/>
              </a:rPr>
              <a:t>Over time, environment and sustainability educators have recognised the need to broaden the sources of information we use for NRM related learning. </a:t>
            </a:r>
            <a:endParaRPr sz="17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7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GB" sz="1700" dirty="0">
                <a:solidFill>
                  <a:schemeClr val="dk1"/>
                </a:solidFill>
                <a:latin typeface="Times New Roman"/>
                <a:ea typeface="Times New Roman"/>
                <a:cs typeface="Times New Roman"/>
                <a:sym typeface="Times New Roman"/>
              </a:rPr>
              <a:t>It can be tempting to think that scientific knowledge or the information provided by government are the only or the most important sources of information. Why would that be a mistake?</a:t>
            </a:r>
            <a:endParaRPr sz="17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7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GB" sz="1700" dirty="0">
                <a:solidFill>
                  <a:schemeClr val="dk1"/>
                </a:solidFill>
                <a:latin typeface="Times New Roman"/>
                <a:ea typeface="Times New Roman"/>
                <a:cs typeface="Times New Roman"/>
                <a:sym typeface="Times New Roman"/>
              </a:rPr>
              <a:t>Researchers realise that scientific knowledge is always partial or incomplete. There is always more to discover and learn. Researchers working in different disciplines also know that other disciplines can teach them more about the same topic. </a:t>
            </a:r>
            <a:endParaRPr sz="17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700" dirty="0">
              <a:solidFill>
                <a:schemeClr val="dk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r>
              <a:rPr lang="en-GB" sz="1700" dirty="0">
                <a:solidFill>
                  <a:schemeClr val="dk1"/>
                </a:solidFill>
                <a:latin typeface="Times New Roman"/>
                <a:ea typeface="Times New Roman"/>
                <a:cs typeface="Times New Roman"/>
                <a:sym typeface="Times New Roman"/>
              </a:rPr>
              <a:t>But what about other forms of knowledge? Other ways of knowing about and understanding nature and natural resources, the associated issues and responses, that are not discipline-based, academic, or based on formal scientific research?</a:t>
            </a:r>
          </a:p>
          <a:p>
            <a:pPr marL="0" marR="0" lvl="0" indent="0" algn="l" rtl="0">
              <a:lnSpc>
                <a:spcPct val="115000"/>
              </a:lnSpc>
              <a:spcBef>
                <a:spcPts val="0"/>
              </a:spcBef>
              <a:spcAft>
                <a:spcPts val="0"/>
              </a:spcAft>
              <a:buNone/>
            </a:pPr>
            <a:endParaRPr lang="en-GB" sz="1700" dirty="0">
              <a:solidFill>
                <a:schemeClr val="dk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r>
              <a:rPr lang="en-GB" sz="1700" dirty="0">
                <a:solidFill>
                  <a:schemeClr val="dk1"/>
                </a:solidFill>
                <a:latin typeface="Times New Roman"/>
                <a:ea typeface="Times New Roman"/>
                <a:cs typeface="Times New Roman"/>
                <a:sym typeface="Times New Roman"/>
              </a:rPr>
              <a:t>If you’d like to read more, see the Hand-Out for references (e.g. De Souza Santos).</a:t>
            </a:r>
            <a:endParaRPr sz="1700" dirty="0">
              <a:solidFill>
                <a:schemeClr val="dk1"/>
              </a:solidFill>
              <a:latin typeface="Times New Roman"/>
              <a:ea typeface="Times New Roman"/>
              <a:cs typeface="Times New Roman"/>
              <a:sym typeface="Times New Roman"/>
            </a:endParaRPr>
          </a:p>
          <a:p>
            <a:pPr marL="457200" lvl="0" indent="0" algn="l" rtl="0">
              <a:spcBef>
                <a:spcPts val="0"/>
              </a:spcBef>
              <a:spcAft>
                <a:spcPts val="0"/>
              </a:spcAft>
              <a:buNone/>
            </a:pPr>
            <a:endParaRPr sz="2200" dirty="0">
              <a:solidFill>
                <a:schemeClr val="dk1"/>
              </a:solidFill>
              <a:latin typeface="Times New Roman"/>
              <a:ea typeface="Times New Roman"/>
              <a:cs typeface="Times New Roman"/>
              <a:sym typeface="Times New Roman"/>
            </a:endParaRPr>
          </a:p>
          <a:p>
            <a:pPr marL="0" lvl="0" indent="0" algn="l" rtl="0">
              <a:spcBef>
                <a:spcPts val="1600"/>
              </a:spcBef>
              <a:spcAft>
                <a:spcPts val="1600"/>
              </a:spcAft>
              <a:buNone/>
            </a:pPr>
            <a:endParaRPr dirty="0">
              <a:solidFill>
                <a:schemeClr val="dk1"/>
              </a:solidFill>
              <a:latin typeface="Times New Roman"/>
              <a:ea typeface="Times New Roman"/>
              <a:cs typeface="Times New Roman"/>
              <a:sym typeface="Times New Roman"/>
            </a:endParaRPr>
          </a:p>
        </p:txBody>
      </p:sp>
      <p:pic>
        <p:nvPicPr>
          <p:cNvPr id="122" name="Google Shape;122;p21"/>
          <p:cNvPicPr preferRelativeResize="0"/>
          <p:nvPr/>
        </p:nvPicPr>
        <p:blipFill rotWithShape="1">
          <a:blip r:embed="rId5">
            <a:alphaModFix/>
          </a:blip>
          <a:srcRect l="14160" t="-13969" r="-14160" b="13969"/>
          <a:stretch/>
        </p:blipFill>
        <p:spPr>
          <a:xfrm>
            <a:off x="7493222" y="226098"/>
            <a:ext cx="1049025" cy="1226125"/>
          </a:xfrm>
          <a:prstGeom prst="rect">
            <a:avLst/>
          </a:prstGeom>
          <a:noFill/>
          <a:ln>
            <a:noFill/>
          </a:ln>
        </p:spPr>
      </p:pic>
      <p:pic>
        <p:nvPicPr>
          <p:cNvPr id="2" name="Audio 1">
            <a:hlinkClick r:id="" action="ppaction://media"/>
            <a:extLst>
              <a:ext uri="{FF2B5EF4-FFF2-40B4-BE49-F238E27FC236}">
                <a16:creationId xmlns:a16="http://schemas.microsoft.com/office/drawing/2014/main" id="{3F6FB0CA-460D-CF43-940C-30380A2D86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7959"/>
    </mc:Choice>
    <mc:Fallback>
      <p:transition spd="slow" advTm="167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2"/>
          <p:cNvSpPr txBox="1">
            <a:spLocks noGrp="1"/>
          </p:cNvSpPr>
          <p:nvPr>
            <p:ph type="title"/>
          </p:nvPr>
        </p:nvSpPr>
        <p:spPr>
          <a:xfrm>
            <a:off x="311700" y="593366"/>
            <a:ext cx="8499791" cy="1332415"/>
          </a:xfrm>
          <a:prstGeom prst="rect">
            <a:avLst/>
          </a:prstGeom>
          <a:solidFill>
            <a:schemeClr val="accent4"/>
          </a:solidFill>
          <a:ln>
            <a:solidFill>
              <a:schemeClr val="accent1"/>
            </a:solid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GB" dirty="0"/>
              <a:t>Activity: Explore Modern Western Science Advantages and Limitations</a:t>
            </a:r>
            <a:endParaRPr dirty="0"/>
          </a:p>
          <a:p>
            <a:pPr marL="0" marR="0" lvl="0" indent="0" algn="l" rtl="0">
              <a:lnSpc>
                <a:spcPct val="115000"/>
              </a:lnSpc>
              <a:spcBef>
                <a:spcPts val="0"/>
              </a:spcBef>
              <a:spcAft>
                <a:spcPts val="0"/>
              </a:spcAft>
              <a:buNone/>
            </a:pPr>
            <a:endParaRPr dirty="0"/>
          </a:p>
          <a:p>
            <a:pPr marL="0" marR="0" lvl="0" indent="0" algn="l" rtl="0">
              <a:lnSpc>
                <a:spcPct val="115000"/>
              </a:lnSpc>
              <a:spcBef>
                <a:spcPts val="0"/>
              </a:spcBef>
              <a:spcAft>
                <a:spcPts val="0"/>
              </a:spcAft>
              <a:buNone/>
            </a:pPr>
            <a:r>
              <a:rPr lang="en-GB" dirty="0"/>
              <a:t> </a:t>
            </a:r>
            <a:endParaRPr dirty="0"/>
          </a:p>
          <a:p>
            <a:pPr marL="0" marR="0" lvl="0" indent="0" algn="l" rtl="0">
              <a:lnSpc>
                <a:spcPct val="115000"/>
              </a:lnSpc>
              <a:spcBef>
                <a:spcPts val="0"/>
              </a:spcBef>
              <a:spcAft>
                <a:spcPts val="0"/>
              </a:spcAft>
              <a:buNone/>
            </a:pPr>
            <a:endParaRPr dirty="0"/>
          </a:p>
        </p:txBody>
      </p:sp>
      <p:sp>
        <p:nvSpPr>
          <p:cNvPr id="128" name="Google Shape;128;p22"/>
          <p:cNvSpPr txBox="1">
            <a:spLocks noGrp="1"/>
          </p:cNvSpPr>
          <p:nvPr>
            <p:ph type="body" idx="1"/>
          </p:nvPr>
        </p:nvSpPr>
        <p:spPr>
          <a:xfrm>
            <a:off x="311700" y="1823775"/>
            <a:ext cx="8230500" cy="4732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None/>
            </a:pPr>
            <a:r>
              <a:rPr lang="en-GB" sz="2000" dirty="0">
                <a:solidFill>
                  <a:schemeClr val="dk1"/>
                </a:solidFill>
                <a:latin typeface="+mn-lt"/>
                <a:ea typeface="Times New Roman"/>
                <a:cs typeface="Times New Roman"/>
                <a:sym typeface="Times New Roman"/>
              </a:rPr>
              <a:t>Can</a:t>
            </a:r>
            <a:r>
              <a:rPr lang="en-GB" sz="2000" dirty="0">
                <a:solidFill>
                  <a:schemeClr val="dk1"/>
                </a:solidFill>
                <a:latin typeface="+mn-lt"/>
              </a:rPr>
              <a:t> </a:t>
            </a:r>
            <a:r>
              <a:rPr lang="en-GB" sz="2000" dirty="0">
                <a:solidFill>
                  <a:schemeClr val="dk1"/>
                </a:solidFill>
                <a:latin typeface="+mn-lt"/>
                <a:ea typeface="Times New Roman"/>
                <a:cs typeface="Times New Roman"/>
                <a:sym typeface="Times New Roman"/>
              </a:rPr>
              <a:t>you identify some advantages of modern western-based science? Can you think about problems caused by this science? What can be done about the problems, so that we do not lose the benefits?</a:t>
            </a:r>
            <a:endParaRPr sz="2000" dirty="0">
              <a:solidFill>
                <a:schemeClr val="dk1"/>
              </a:solidFill>
              <a:latin typeface="+mn-lt"/>
              <a:ea typeface="Times New Roman"/>
              <a:cs typeface="Times New Roman"/>
              <a:sym typeface="Times New Roman"/>
            </a:endParaRPr>
          </a:p>
          <a:p>
            <a:pPr marL="0" lvl="0" indent="0" algn="l" rtl="0">
              <a:lnSpc>
                <a:spcPct val="115000"/>
              </a:lnSpc>
              <a:spcBef>
                <a:spcPts val="0"/>
              </a:spcBef>
              <a:spcAft>
                <a:spcPts val="0"/>
              </a:spcAft>
              <a:buNone/>
            </a:pPr>
            <a:endParaRPr dirty="0">
              <a:solidFill>
                <a:schemeClr val="dk1"/>
              </a:solidFill>
              <a:latin typeface="+mn-lt"/>
              <a:ea typeface="Times New Roman"/>
              <a:cs typeface="Times New Roman"/>
              <a:sym typeface="Times New Roman"/>
            </a:endParaRPr>
          </a:p>
          <a:p>
            <a:pPr marL="0" lvl="0" indent="0" algn="l" rtl="0">
              <a:lnSpc>
                <a:spcPct val="115000"/>
              </a:lnSpc>
              <a:spcBef>
                <a:spcPts val="0"/>
              </a:spcBef>
              <a:spcAft>
                <a:spcPts val="0"/>
              </a:spcAft>
              <a:buNone/>
            </a:pPr>
            <a:endParaRPr sz="17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r>
              <a:rPr lang="en-GB" sz="1700" dirty="0">
                <a:solidFill>
                  <a:schemeClr val="dk1"/>
                </a:solidFill>
                <a:latin typeface="Times New Roman"/>
                <a:ea typeface="Times New Roman"/>
                <a:cs typeface="Times New Roman"/>
                <a:sym typeface="Times New Roman"/>
              </a:rPr>
              <a:t>Other forms of knowledge include …</a:t>
            </a:r>
            <a:endParaRPr sz="17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endParaRPr sz="1700" dirty="0">
              <a:solidFill>
                <a:schemeClr val="dk1"/>
              </a:solidFill>
              <a:latin typeface="Times New Roman"/>
              <a:ea typeface="Times New Roman"/>
              <a:cs typeface="Times New Roman"/>
              <a:sym typeface="Times New Roman"/>
            </a:endParaRPr>
          </a:p>
          <a:p>
            <a:pPr marL="457200" lvl="0" indent="-336550" algn="l" rtl="0">
              <a:lnSpc>
                <a:spcPct val="115000"/>
              </a:lnSpc>
              <a:spcBef>
                <a:spcPts val="0"/>
              </a:spcBef>
              <a:spcAft>
                <a:spcPts val="0"/>
              </a:spcAft>
              <a:buClr>
                <a:schemeClr val="dk1"/>
              </a:buClr>
              <a:buSzPts val="1700"/>
              <a:buFont typeface="Times New Roman"/>
              <a:buChar char="●"/>
            </a:pPr>
            <a:r>
              <a:rPr lang="en-GB" sz="1700" dirty="0">
                <a:solidFill>
                  <a:schemeClr val="dk1"/>
                </a:solidFill>
                <a:latin typeface="Times New Roman"/>
                <a:ea typeface="Times New Roman"/>
                <a:cs typeface="Times New Roman"/>
                <a:sym typeface="Times New Roman"/>
              </a:rPr>
              <a:t>experiential knowledge</a:t>
            </a:r>
            <a:endParaRPr sz="1700" dirty="0">
              <a:solidFill>
                <a:schemeClr val="dk1"/>
              </a:solidFill>
              <a:latin typeface="Times New Roman"/>
              <a:ea typeface="Times New Roman"/>
              <a:cs typeface="Times New Roman"/>
              <a:sym typeface="Times New Roman"/>
            </a:endParaRPr>
          </a:p>
          <a:p>
            <a:pPr marL="457200" lvl="0" indent="-336550" algn="l" rtl="0">
              <a:lnSpc>
                <a:spcPct val="115000"/>
              </a:lnSpc>
              <a:spcBef>
                <a:spcPts val="0"/>
              </a:spcBef>
              <a:spcAft>
                <a:spcPts val="0"/>
              </a:spcAft>
              <a:buClr>
                <a:schemeClr val="dk1"/>
              </a:buClr>
              <a:buSzPts val="1700"/>
              <a:buFont typeface="Times New Roman"/>
              <a:buChar char="●"/>
            </a:pPr>
            <a:r>
              <a:rPr lang="en-GB" sz="1700" dirty="0">
                <a:solidFill>
                  <a:schemeClr val="dk1"/>
                </a:solidFill>
                <a:latin typeface="Times New Roman"/>
                <a:ea typeface="Times New Roman"/>
                <a:cs typeface="Times New Roman"/>
                <a:sym typeface="Times New Roman"/>
              </a:rPr>
              <a:t>traditional and indigenous knowledge</a:t>
            </a:r>
            <a:br>
              <a:rPr lang="en-GB" sz="1700" dirty="0">
                <a:solidFill>
                  <a:schemeClr val="dk1"/>
                </a:solidFill>
                <a:latin typeface="Times New Roman"/>
                <a:ea typeface="Times New Roman"/>
                <a:cs typeface="Times New Roman"/>
                <a:sym typeface="Times New Roman"/>
              </a:rPr>
            </a:br>
            <a:r>
              <a:rPr lang="en-GB" sz="1700" dirty="0">
                <a:solidFill>
                  <a:schemeClr val="dk1"/>
                </a:solidFill>
                <a:latin typeface="Times New Roman"/>
                <a:ea typeface="Times New Roman"/>
                <a:cs typeface="Times New Roman"/>
                <a:sym typeface="Times New Roman"/>
              </a:rPr>
              <a:t>(African, Eastern or Western)</a:t>
            </a:r>
            <a:endParaRPr sz="1700" dirty="0">
              <a:solidFill>
                <a:schemeClr val="dk1"/>
              </a:solidFill>
              <a:latin typeface="Times New Roman"/>
              <a:ea typeface="Times New Roman"/>
              <a:cs typeface="Times New Roman"/>
              <a:sym typeface="Times New Roman"/>
            </a:endParaRPr>
          </a:p>
          <a:p>
            <a:pPr marL="457200" lvl="0" indent="-336550" algn="l" rtl="0">
              <a:lnSpc>
                <a:spcPct val="115000"/>
              </a:lnSpc>
              <a:spcBef>
                <a:spcPts val="0"/>
              </a:spcBef>
              <a:spcAft>
                <a:spcPts val="0"/>
              </a:spcAft>
              <a:buClr>
                <a:schemeClr val="dk1"/>
              </a:buClr>
              <a:buSzPts val="1700"/>
              <a:buFont typeface="Times New Roman"/>
              <a:buChar char="●"/>
            </a:pPr>
            <a:r>
              <a:rPr lang="en-GB" sz="1700" dirty="0">
                <a:solidFill>
                  <a:schemeClr val="dk1"/>
                </a:solidFill>
                <a:latin typeface="Times New Roman"/>
                <a:ea typeface="Times New Roman"/>
                <a:cs typeface="Times New Roman"/>
                <a:sym typeface="Times New Roman"/>
              </a:rPr>
              <a:t>local and situated knowledge</a:t>
            </a:r>
            <a:endParaRPr sz="1700" dirty="0">
              <a:solidFill>
                <a:schemeClr val="dk1"/>
              </a:solidFill>
              <a:latin typeface="Times New Roman"/>
              <a:ea typeface="Times New Roman"/>
              <a:cs typeface="Times New Roman"/>
              <a:sym typeface="Times New Roman"/>
            </a:endParaRPr>
          </a:p>
          <a:p>
            <a:pPr marL="457200" lvl="0" indent="-336550" algn="l" rtl="0">
              <a:lnSpc>
                <a:spcPct val="115000"/>
              </a:lnSpc>
              <a:spcBef>
                <a:spcPts val="0"/>
              </a:spcBef>
              <a:spcAft>
                <a:spcPts val="0"/>
              </a:spcAft>
              <a:buClr>
                <a:schemeClr val="dk1"/>
              </a:buClr>
              <a:buSzPts val="1700"/>
              <a:buFont typeface="Times New Roman"/>
              <a:buChar char="●"/>
            </a:pPr>
            <a:r>
              <a:rPr lang="en-GB" sz="1700" dirty="0">
                <a:solidFill>
                  <a:schemeClr val="dk1"/>
                </a:solidFill>
                <a:latin typeface="Times New Roman"/>
                <a:ea typeface="Times New Roman"/>
                <a:cs typeface="Times New Roman"/>
                <a:sym typeface="Times New Roman"/>
              </a:rPr>
              <a:t>tacit knowledge</a:t>
            </a:r>
            <a:endParaRPr sz="1700" dirty="0">
              <a:solidFill>
                <a:schemeClr val="dk1"/>
              </a:solidFill>
              <a:latin typeface="Times New Roman"/>
              <a:ea typeface="Times New Roman"/>
              <a:cs typeface="Times New Roman"/>
              <a:sym typeface="Times New Roman"/>
            </a:endParaRPr>
          </a:p>
          <a:p>
            <a:pPr marL="457200" lvl="0" indent="-336550" algn="l" rtl="0">
              <a:lnSpc>
                <a:spcPct val="115000"/>
              </a:lnSpc>
              <a:spcBef>
                <a:spcPts val="0"/>
              </a:spcBef>
              <a:spcAft>
                <a:spcPts val="0"/>
              </a:spcAft>
              <a:buClr>
                <a:schemeClr val="dk1"/>
              </a:buClr>
              <a:buSzPts val="1700"/>
              <a:buFont typeface="Times New Roman"/>
              <a:buChar char="●"/>
            </a:pPr>
            <a:r>
              <a:rPr lang="en-GB" sz="1700" dirty="0">
                <a:solidFill>
                  <a:schemeClr val="dk1"/>
                </a:solidFill>
                <a:latin typeface="Times New Roman"/>
                <a:ea typeface="Times New Roman"/>
                <a:cs typeface="Times New Roman"/>
                <a:sym typeface="Times New Roman"/>
              </a:rPr>
              <a:t>intuition or ancestral knowledge. </a:t>
            </a:r>
            <a:endParaRPr sz="1700" dirty="0">
              <a:solidFill>
                <a:schemeClr val="dk1"/>
              </a:solidFill>
              <a:latin typeface="Times New Roman"/>
              <a:ea typeface="Times New Roman"/>
              <a:cs typeface="Times New Roman"/>
              <a:sym typeface="Times New Roman"/>
            </a:endParaRPr>
          </a:p>
          <a:p>
            <a:pPr marL="0" lvl="0" indent="0" algn="l" rtl="0">
              <a:spcBef>
                <a:spcPts val="0"/>
              </a:spcBef>
              <a:spcAft>
                <a:spcPts val="1600"/>
              </a:spcAft>
              <a:buNone/>
            </a:pPr>
            <a:endParaRPr sz="2400" dirty="0">
              <a:solidFill>
                <a:schemeClr val="dk1"/>
              </a:solidFill>
              <a:latin typeface="Times New Roman"/>
              <a:ea typeface="Times New Roman"/>
              <a:cs typeface="Times New Roman"/>
              <a:sym typeface="Times New Roman"/>
            </a:endParaRPr>
          </a:p>
        </p:txBody>
      </p:sp>
      <p:pic>
        <p:nvPicPr>
          <p:cNvPr id="3" name="Picture 2">
            <a:extLst>
              <a:ext uri="{FF2B5EF4-FFF2-40B4-BE49-F238E27FC236}">
                <a16:creationId xmlns:a16="http://schemas.microsoft.com/office/drawing/2014/main" id="{697CEC73-4A80-C545-A430-F19593820356}"/>
              </a:ext>
            </a:extLst>
          </p:cNvPr>
          <p:cNvPicPr>
            <a:picLocks noChangeAspect="1"/>
          </p:cNvPicPr>
          <p:nvPr/>
        </p:nvPicPr>
        <p:blipFill>
          <a:blip r:embed="rId5"/>
          <a:stretch>
            <a:fillRect/>
          </a:stretch>
        </p:blipFill>
        <p:spPr>
          <a:xfrm>
            <a:off x="6580909" y="4670323"/>
            <a:ext cx="1787235" cy="1886251"/>
          </a:xfrm>
          <a:prstGeom prst="rect">
            <a:avLst/>
          </a:prstGeom>
        </p:spPr>
      </p:pic>
      <p:pic>
        <p:nvPicPr>
          <p:cNvPr id="5" name="Picture 4">
            <a:extLst>
              <a:ext uri="{FF2B5EF4-FFF2-40B4-BE49-F238E27FC236}">
                <a16:creationId xmlns:a16="http://schemas.microsoft.com/office/drawing/2014/main" id="{FE08314F-BD24-334F-B6A2-8008C0327DE7}"/>
              </a:ext>
            </a:extLst>
          </p:cNvPr>
          <p:cNvPicPr>
            <a:picLocks noChangeAspect="1"/>
          </p:cNvPicPr>
          <p:nvPr/>
        </p:nvPicPr>
        <p:blipFill>
          <a:blip r:embed="rId6"/>
          <a:stretch>
            <a:fillRect/>
          </a:stretch>
        </p:blipFill>
        <p:spPr>
          <a:xfrm>
            <a:off x="3997613" y="3267026"/>
            <a:ext cx="1706838" cy="1415810"/>
          </a:xfrm>
          <a:prstGeom prst="rect">
            <a:avLst/>
          </a:prstGeom>
        </p:spPr>
      </p:pic>
      <p:pic>
        <p:nvPicPr>
          <p:cNvPr id="7" name="Picture 6">
            <a:extLst>
              <a:ext uri="{FF2B5EF4-FFF2-40B4-BE49-F238E27FC236}">
                <a16:creationId xmlns:a16="http://schemas.microsoft.com/office/drawing/2014/main" id="{4495A20A-FB2F-ED40-81CF-550C66C74CAE}"/>
              </a:ext>
            </a:extLst>
          </p:cNvPr>
          <p:cNvPicPr>
            <a:picLocks noChangeAspect="1"/>
          </p:cNvPicPr>
          <p:nvPr/>
        </p:nvPicPr>
        <p:blipFill>
          <a:blip r:embed="rId7"/>
          <a:stretch>
            <a:fillRect/>
          </a:stretch>
        </p:blipFill>
        <p:spPr>
          <a:xfrm>
            <a:off x="5948342" y="3247057"/>
            <a:ext cx="1870187" cy="1616124"/>
          </a:xfrm>
          <a:prstGeom prst="rect">
            <a:avLst/>
          </a:prstGeom>
        </p:spPr>
      </p:pic>
      <p:pic>
        <p:nvPicPr>
          <p:cNvPr id="9" name="Picture 8">
            <a:extLst>
              <a:ext uri="{FF2B5EF4-FFF2-40B4-BE49-F238E27FC236}">
                <a16:creationId xmlns:a16="http://schemas.microsoft.com/office/drawing/2014/main" id="{574FB44C-0845-CE4A-B1FB-94EC6D68E81B}"/>
              </a:ext>
            </a:extLst>
          </p:cNvPr>
          <p:cNvPicPr>
            <a:picLocks noChangeAspect="1"/>
          </p:cNvPicPr>
          <p:nvPr/>
        </p:nvPicPr>
        <p:blipFill>
          <a:blip r:embed="rId8"/>
          <a:stretch>
            <a:fillRect/>
          </a:stretch>
        </p:blipFill>
        <p:spPr>
          <a:xfrm>
            <a:off x="3723478" y="4901001"/>
            <a:ext cx="2573426" cy="1437409"/>
          </a:xfrm>
          <a:prstGeom prst="rect">
            <a:avLst/>
          </a:prstGeom>
        </p:spPr>
      </p:pic>
      <p:pic>
        <p:nvPicPr>
          <p:cNvPr id="2" name="Audio 1">
            <a:hlinkClick r:id="" action="ppaction://media"/>
            <a:extLst>
              <a:ext uri="{FF2B5EF4-FFF2-40B4-BE49-F238E27FC236}">
                <a16:creationId xmlns:a16="http://schemas.microsoft.com/office/drawing/2014/main" id="{1A226511-6137-1A47-A065-E43891BD559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1667"/>
    </mc:Choice>
    <mc:Fallback>
      <p:transition spd="slow" advTm="331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2"/>
          <p:cNvSpPr txBox="1">
            <a:spLocks noGrp="1"/>
          </p:cNvSpPr>
          <p:nvPr>
            <p:ph type="title"/>
          </p:nvPr>
        </p:nvSpPr>
        <p:spPr>
          <a:xfrm>
            <a:off x="311700" y="593366"/>
            <a:ext cx="8499791" cy="1332415"/>
          </a:xfrm>
          <a:prstGeom prst="rect">
            <a:avLst/>
          </a:prstGeom>
          <a:solidFill>
            <a:schemeClr val="accent4"/>
          </a:solidFill>
          <a:ln>
            <a:solidFill>
              <a:schemeClr val="accent1"/>
            </a:solid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GB" dirty="0"/>
              <a:t>To close off the presentation …</a:t>
            </a:r>
            <a:br>
              <a:rPr lang="en-GB" dirty="0"/>
            </a:br>
            <a:r>
              <a:rPr lang="en-GB" dirty="0"/>
              <a:t>					Activity: </a:t>
            </a:r>
            <a:r>
              <a:rPr lang="en-GB" dirty="0" err="1"/>
              <a:t>Quizz</a:t>
            </a:r>
            <a:endParaRPr dirty="0"/>
          </a:p>
          <a:p>
            <a:pPr marL="0" marR="0" lvl="0" indent="0" algn="l" rtl="0">
              <a:lnSpc>
                <a:spcPct val="115000"/>
              </a:lnSpc>
              <a:spcBef>
                <a:spcPts val="0"/>
              </a:spcBef>
              <a:spcAft>
                <a:spcPts val="0"/>
              </a:spcAft>
              <a:buNone/>
            </a:pPr>
            <a:endParaRPr dirty="0"/>
          </a:p>
          <a:p>
            <a:pPr marL="0" marR="0" lvl="0" indent="0" algn="l" rtl="0">
              <a:lnSpc>
                <a:spcPct val="115000"/>
              </a:lnSpc>
              <a:spcBef>
                <a:spcPts val="0"/>
              </a:spcBef>
              <a:spcAft>
                <a:spcPts val="0"/>
              </a:spcAft>
              <a:buNone/>
            </a:pPr>
            <a:r>
              <a:rPr lang="en-GB" dirty="0"/>
              <a:t> </a:t>
            </a:r>
            <a:endParaRPr dirty="0"/>
          </a:p>
          <a:p>
            <a:pPr marL="0" marR="0" lvl="0" indent="0" algn="l" rtl="0">
              <a:lnSpc>
                <a:spcPct val="115000"/>
              </a:lnSpc>
              <a:spcBef>
                <a:spcPts val="0"/>
              </a:spcBef>
              <a:spcAft>
                <a:spcPts val="0"/>
              </a:spcAft>
              <a:buNone/>
            </a:pPr>
            <a:endParaRPr dirty="0"/>
          </a:p>
        </p:txBody>
      </p:sp>
      <p:sp>
        <p:nvSpPr>
          <p:cNvPr id="128" name="Google Shape;128;p22"/>
          <p:cNvSpPr txBox="1">
            <a:spLocks noGrp="1"/>
          </p:cNvSpPr>
          <p:nvPr>
            <p:ph type="body" idx="1"/>
          </p:nvPr>
        </p:nvSpPr>
        <p:spPr>
          <a:xfrm>
            <a:off x="311700" y="1823775"/>
            <a:ext cx="8230500" cy="4732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latin typeface="Times New Roman"/>
              <a:ea typeface="Times New Roman"/>
              <a:cs typeface="Times New Roman"/>
              <a:sym typeface="Times New Roman"/>
            </a:endParaRPr>
          </a:p>
          <a:p>
            <a:pPr marL="342900"/>
            <a:r>
              <a:rPr lang="en-GB" sz="2000" dirty="0">
                <a:solidFill>
                  <a:schemeClr val="dk1"/>
                </a:solidFill>
                <a:latin typeface="+mn-lt"/>
                <a:ea typeface="Times New Roman"/>
                <a:cs typeface="Times New Roman"/>
                <a:sym typeface="Times New Roman"/>
              </a:rPr>
              <a:t>In </a:t>
            </a:r>
            <a:r>
              <a:rPr lang="en-GB" sz="2000" u="sng" dirty="0">
                <a:solidFill>
                  <a:schemeClr val="dk1"/>
                </a:solidFill>
                <a:latin typeface="+mn-lt"/>
                <a:ea typeface="Times New Roman"/>
                <a:cs typeface="Times New Roman"/>
                <a:sym typeface="Times New Roman"/>
              </a:rPr>
              <a:t>your own </a:t>
            </a:r>
            <a:r>
              <a:rPr lang="en-GB" sz="2000" dirty="0">
                <a:solidFill>
                  <a:schemeClr val="dk1"/>
                </a:solidFill>
                <a:latin typeface="+mn-lt"/>
                <a:ea typeface="Times New Roman"/>
                <a:cs typeface="Times New Roman"/>
                <a:sym typeface="Times New Roman"/>
              </a:rPr>
              <a:t>context, and in </a:t>
            </a:r>
            <a:r>
              <a:rPr lang="en-GB" sz="2000" u="sng" dirty="0">
                <a:solidFill>
                  <a:schemeClr val="dk1"/>
                </a:solidFill>
                <a:latin typeface="+mn-lt"/>
                <a:ea typeface="Times New Roman"/>
                <a:cs typeface="Times New Roman"/>
                <a:sym typeface="Times New Roman"/>
              </a:rPr>
              <a:t>your own </a:t>
            </a:r>
            <a:r>
              <a:rPr lang="en-GB" sz="2000" dirty="0">
                <a:solidFill>
                  <a:schemeClr val="dk1"/>
                </a:solidFill>
                <a:latin typeface="+mn-lt"/>
                <a:ea typeface="Times New Roman"/>
                <a:cs typeface="Times New Roman"/>
                <a:sym typeface="Times New Roman"/>
              </a:rPr>
              <a:t>words, explain …</a:t>
            </a:r>
          </a:p>
          <a:p>
            <a:pPr marL="800100" lvl="1"/>
            <a:r>
              <a:rPr lang="en-GB" sz="1600" dirty="0">
                <a:solidFill>
                  <a:schemeClr val="dk1"/>
                </a:solidFill>
                <a:latin typeface="+mn-lt"/>
                <a:ea typeface="Times New Roman"/>
                <a:cs typeface="Times New Roman"/>
                <a:sym typeface="Times New Roman"/>
              </a:rPr>
              <a:t>… what is meant by NRM?</a:t>
            </a:r>
          </a:p>
          <a:p>
            <a:pPr marL="800100" lvl="1"/>
            <a:r>
              <a:rPr lang="en-GB" sz="1600" dirty="0">
                <a:solidFill>
                  <a:schemeClr val="dk1"/>
                </a:solidFill>
                <a:latin typeface="+mn-lt"/>
                <a:ea typeface="Times New Roman"/>
                <a:cs typeface="Times New Roman"/>
                <a:sym typeface="Times New Roman"/>
              </a:rPr>
              <a:t>… as many reasons as possible why people should be involved in NRM</a:t>
            </a:r>
          </a:p>
          <a:p>
            <a:pPr marL="800100" lvl="1"/>
            <a:r>
              <a:rPr lang="en-GB" sz="1600" dirty="0">
                <a:solidFill>
                  <a:schemeClr val="dk1"/>
                </a:solidFill>
                <a:latin typeface="+mn-lt"/>
                <a:ea typeface="Times New Roman"/>
                <a:cs typeface="Times New Roman"/>
                <a:sym typeface="Times New Roman"/>
              </a:rPr>
              <a:t>… who all need to be doing the learning in NRM?</a:t>
            </a:r>
          </a:p>
          <a:p>
            <a:pPr marL="800100" lvl="1"/>
            <a:r>
              <a:rPr lang="en-GB" sz="1600" dirty="0">
                <a:solidFill>
                  <a:schemeClr val="dk1"/>
                </a:solidFill>
                <a:latin typeface="+mn-lt"/>
                <a:ea typeface="Times New Roman"/>
                <a:cs typeface="Times New Roman"/>
                <a:sym typeface="Times New Roman"/>
              </a:rPr>
              <a:t>… what are some of the different dimensions of learning?</a:t>
            </a:r>
          </a:p>
          <a:p>
            <a:pPr marL="800100" lvl="1"/>
            <a:r>
              <a:rPr lang="en-GB" sz="1600" dirty="0">
                <a:solidFill>
                  <a:schemeClr val="dk1"/>
                </a:solidFill>
                <a:latin typeface="+mn-lt"/>
                <a:ea typeface="Times New Roman"/>
                <a:cs typeface="Times New Roman"/>
                <a:sym typeface="Times New Roman"/>
              </a:rPr>
              <a:t>… some of the terms for the processes through which learning is supported? </a:t>
            </a:r>
          </a:p>
          <a:p>
            <a:pPr marL="342900"/>
            <a:endParaRPr lang="en-GB" sz="2000" dirty="0">
              <a:solidFill>
                <a:schemeClr val="dk1"/>
              </a:solidFill>
              <a:latin typeface="+mn-lt"/>
              <a:ea typeface="Times New Roman"/>
              <a:cs typeface="Times New Roman"/>
              <a:sym typeface="Times New Roman"/>
            </a:endParaRPr>
          </a:p>
          <a:p>
            <a:pPr marL="342900"/>
            <a:r>
              <a:rPr lang="en-GB" sz="2000" dirty="0">
                <a:solidFill>
                  <a:schemeClr val="dk1"/>
                </a:solidFill>
                <a:latin typeface="+mn-lt"/>
                <a:ea typeface="Times New Roman"/>
                <a:cs typeface="Times New Roman"/>
                <a:sym typeface="Times New Roman"/>
              </a:rPr>
              <a:t>In modules 2 and 3 of the course, we will explore these learning facilitation processes in some depth. See you there!</a:t>
            </a:r>
            <a:endParaRPr sz="2000" dirty="0">
              <a:solidFill>
                <a:schemeClr val="dk1"/>
              </a:solidFill>
              <a:latin typeface="+mn-lt"/>
              <a:ea typeface="Times New Roman"/>
              <a:cs typeface="Times New Roman"/>
              <a:sym typeface="Times New Roman"/>
            </a:endParaRPr>
          </a:p>
          <a:p>
            <a:pPr marL="0" lvl="0" indent="0" algn="l" rtl="0">
              <a:lnSpc>
                <a:spcPct val="115000"/>
              </a:lnSpc>
              <a:spcBef>
                <a:spcPts val="0"/>
              </a:spcBef>
              <a:spcAft>
                <a:spcPts val="0"/>
              </a:spcAft>
              <a:buNone/>
            </a:pPr>
            <a:endParaRPr dirty="0">
              <a:solidFill>
                <a:schemeClr val="dk1"/>
              </a:solidFill>
              <a:latin typeface="+mn-lt"/>
              <a:ea typeface="Times New Roman"/>
              <a:cs typeface="Times New Roman"/>
              <a:sym typeface="Times New Roman"/>
            </a:endParaRPr>
          </a:p>
          <a:p>
            <a:pPr marL="0" lvl="0" indent="0" algn="l" rtl="0">
              <a:lnSpc>
                <a:spcPct val="115000"/>
              </a:lnSpc>
              <a:spcBef>
                <a:spcPts val="0"/>
              </a:spcBef>
              <a:spcAft>
                <a:spcPts val="0"/>
              </a:spcAft>
              <a:buNone/>
            </a:pPr>
            <a:endParaRPr sz="1700" dirty="0">
              <a:solidFill>
                <a:schemeClr val="dk1"/>
              </a:solidFill>
              <a:latin typeface="Times New Roman"/>
              <a:ea typeface="Times New Roman"/>
              <a:cs typeface="Times New Roman"/>
              <a:sym typeface="Times New Roman"/>
            </a:endParaRPr>
          </a:p>
        </p:txBody>
      </p:sp>
      <p:pic>
        <p:nvPicPr>
          <p:cNvPr id="2" name="Audio 1">
            <a:hlinkClick r:id="" action="ppaction://media"/>
            <a:extLst>
              <a:ext uri="{FF2B5EF4-FFF2-40B4-BE49-F238E27FC236}">
                <a16:creationId xmlns:a16="http://schemas.microsoft.com/office/drawing/2014/main" id="{8B0CC24A-F1E7-3B40-B010-4D06CC8DAA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1401747"/>
      </p:ext>
    </p:extLst>
  </p:cSld>
  <p:clrMapOvr>
    <a:masterClrMapping/>
  </p:clrMapOvr>
  <mc:AlternateContent xmlns:mc="http://schemas.openxmlformats.org/markup-compatibility/2006">
    <mc:Choice xmlns:p14="http://schemas.microsoft.com/office/powerpoint/2010/main" Requires="p14">
      <p:transition spd="slow" p14:dur="2000" advTm="90432"/>
    </mc:Choice>
    <mc:Fallback>
      <p:transition spd="slow" advTm="90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987</Words>
  <Application>Microsoft Macintosh PowerPoint</Application>
  <PresentationFormat>On-screen Show (4:3)</PresentationFormat>
  <Paragraphs>130</Paragraphs>
  <Slides>12</Slides>
  <Notes>12</Notes>
  <HiddenSlides>0</HiddenSlides>
  <MMClips>12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Comfortaa</vt:lpstr>
      <vt:lpstr>Arial</vt:lpstr>
      <vt:lpstr>Trebuchet MS</vt:lpstr>
      <vt:lpstr>Times New Roman</vt:lpstr>
      <vt:lpstr>Simple Light</vt:lpstr>
      <vt:lpstr>PowerPoint Presentation</vt:lpstr>
      <vt:lpstr>PowerPoint Presentation</vt:lpstr>
      <vt:lpstr>Activity: Put yourself in the picture of this course! Let’s make a collage of selfies of course participants in their NRM contexts</vt:lpstr>
      <vt:lpstr>What is involved in natural resource management?</vt:lpstr>
      <vt:lpstr>What is involved in natural resource management?</vt:lpstr>
      <vt:lpstr>WHO is involved in natural resource management?</vt:lpstr>
      <vt:lpstr>Activity: Identifying NRM Stakeholders &amp; Learners Explore and Add to Table 2.1 in Your Topic Hand-Out</vt:lpstr>
      <vt:lpstr>Who has to learn in NRM and why?</vt:lpstr>
      <vt:lpstr>What is involved in learning, education, training and facilitation?  </vt:lpstr>
      <vt:lpstr>What knowledge is useful?  </vt:lpstr>
      <vt:lpstr>Activity: Explore Modern Western Science Advantages and Limitations    </vt:lpstr>
      <vt:lpstr>To close off the presentation …      Activity: Quizz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EuretaRose</cp:lastModifiedBy>
  <cp:revision>11</cp:revision>
  <dcterms:modified xsi:type="dcterms:W3CDTF">2020-10-11T11:10:30Z</dcterms:modified>
</cp:coreProperties>
</file>