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
      <p:font typeface="Comfortaa" pitchFamily="2" charset="0"/>
      <p:regular r:id="rId16"/>
      <p:bold r:id="rId17"/>
    </p:embeddedFont>
    <p:embeddedFont>
      <p:font typeface="Trebuchet MS" panose="020B0703020202090204" pitchFamily="34" charset="0"/>
      <p:regular r:id="rId18"/>
      <p:bold r:id="rId19"/>
      <p: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D71CBD6-D8F4-4774-ADBD-A9451FC22DBA}">
  <a:tblStyle styleId="{CD71CBD6-D8F4-4774-ADBD-A9451FC22DBA}" styleName="Table_0">
    <a:wholeTbl>
      <a:tcTxStyle>
        <a:font>
          <a:latin typeface="Arial"/>
          <a:ea typeface="Arial"/>
          <a:cs typeface="Arial"/>
        </a:font>
        <a:srgbClr val="000000"/>
      </a:tcTxStyle>
      <a:tcStyle>
        <a:tcBdr>
          <a:left>
            <a:ln w="6350" cap="flat" cmpd="sng">
              <a:solidFill>
                <a:srgbClr val="000000"/>
              </a:solidFill>
              <a:prstDash val="solid"/>
              <a:round/>
              <a:headEnd type="none" w="sm" len="sm"/>
              <a:tailEnd type="none" w="sm" len="sm"/>
            </a:ln>
          </a:left>
          <a:right>
            <a:ln w="6350" cap="flat" cmpd="sng">
              <a:solidFill>
                <a:srgbClr val="000000"/>
              </a:solidFill>
              <a:prstDash val="solid"/>
              <a:round/>
              <a:headEnd type="none" w="sm" len="sm"/>
              <a:tailEnd type="none" w="sm" len="sm"/>
            </a:ln>
          </a:right>
          <a:top>
            <a:ln w="6350" cap="flat" cmpd="sng">
              <a:solidFill>
                <a:srgbClr val="000000"/>
              </a:solidFill>
              <a:prstDash val="solid"/>
              <a:round/>
              <a:headEnd type="none" w="sm" len="sm"/>
              <a:tailEnd type="none" w="sm" len="sm"/>
            </a:ln>
          </a:top>
          <a:bottom>
            <a:ln w="6350" cap="flat" cmpd="sng">
              <a:solidFill>
                <a:srgbClr val="000000"/>
              </a:solidFill>
              <a:prstDash val="solid"/>
              <a:round/>
              <a:headEnd type="none" w="sm" len="sm"/>
              <a:tailEnd type="none" w="sm" len="sm"/>
            </a:ln>
          </a:bottom>
          <a:insideH>
            <a:ln w="6350" cap="flat" cmpd="sng">
              <a:solidFill>
                <a:srgbClr val="000000"/>
              </a:solidFill>
              <a:prstDash val="solid"/>
              <a:round/>
              <a:headEnd type="none" w="sm" len="sm"/>
              <a:tailEnd type="none" w="sm" len="sm"/>
            </a:ln>
          </a:insideH>
          <a:insideV>
            <a:ln w="635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7EC8D89-413A-40D3-95D7-5C6B835CF87B}" styleName="Table_1">
    <a:wholeTbl>
      <a:tcTxStyle>
        <a:font>
          <a:latin typeface="Arial"/>
          <a:ea typeface="Arial"/>
          <a:cs typeface="Arial"/>
        </a:font>
        <a:srgbClr val="000000"/>
      </a:tcTxStyle>
      <a:tcStyle>
        <a:tcBdr>
          <a:left>
            <a:ln w="6350" cap="flat" cmpd="sng">
              <a:solidFill>
                <a:srgbClr val="000000"/>
              </a:solidFill>
              <a:prstDash val="solid"/>
              <a:round/>
              <a:headEnd type="none" w="sm" len="sm"/>
              <a:tailEnd type="none" w="sm" len="sm"/>
            </a:ln>
          </a:left>
          <a:right>
            <a:ln w="6350" cap="flat" cmpd="sng">
              <a:solidFill>
                <a:srgbClr val="000000"/>
              </a:solidFill>
              <a:prstDash val="solid"/>
              <a:round/>
              <a:headEnd type="none" w="sm" len="sm"/>
              <a:tailEnd type="none" w="sm" len="sm"/>
            </a:ln>
          </a:right>
          <a:top>
            <a:ln w="6350" cap="flat" cmpd="sng">
              <a:solidFill>
                <a:srgbClr val="000000"/>
              </a:solidFill>
              <a:prstDash val="solid"/>
              <a:round/>
              <a:headEnd type="none" w="sm" len="sm"/>
              <a:tailEnd type="none" w="sm" len="sm"/>
            </a:ln>
          </a:top>
          <a:bottom>
            <a:ln w="6350" cap="flat" cmpd="sng">
              <a:solidFill>
                <a:srgbClr val="000000"/>
              </a:solidFill>
              <a:prstDash val="solid"/>
              <a:round/>
              <a:headEnd type="none" w="sm" len="sm"/>
              <a:tailEnd type="none" w="sm" len="sm"/>
            </a:ln>
          </a:bottom>
          <a:insideH>
            <a:ln w="6350" cap="flat" cmpd="sng">
              <a:solidFill>
                <a:srgbClr val="000000"/>
              </a:solidFill>
              <a:prstDash val="solid"/>
              <a:round/>
              <a:headEnd type="none" w="sm" len="sm"/>
              <a:tailEnd type="none" w="sm" len="sm"/>
            </a:ln>
          </a:insideH>
          <a:insideV>
            <a:ln w="635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126B85D-CE8D-40CA-B0BB-AC1AEF336F04}"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1904" y="176"/>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ab368f39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 name="Google Shape;52;gab368f395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ab368f3954_0_5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ab368f3954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en-GB">
                <a:solidFill>
                  <a:srgbClr val="222222"/>
                </a:solidFill>
                <a:latin typeface="Times New Roman"/>
                <a:ea typeface="Times New Roman"/>
                <a:cs typeface="Times New Roman"/>
                <a:sym typeface="Times New Roman"/>
              </a:rPr>
              <a:t>This Module provides a baseline understanding of the ‘four Ps’ of stakeholder engagement, namely, the PURPOSE, PROCESSES, PRINCIPLES and PRACTICALITIES of stakeholder engagement in the context of learning processes for Natural Resource Management (FIGURE 1.0). There is a topic for each of the four P’s, which together form the content for Module 2:</a:t>
            </a:r>
            <a:endParaRPr>
              <a:solidFill>
                <a:srgbClr val="222222"/>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endParaRPr>
              <a:solidFill>
                <a:srgbClr val="222222"/>
              </a:solidFill>
              <a:latin typeface="Times New Roman"/>
              <a:ea typeface="Times New Roman"/>
              <a:cs typeface="Times New Roman"/>
              <a:sym typeface="Times New Roman"/>
            </a:endParaRPr>
          </a:p>
          <a:p>
            <a:pPr marL="457200" lvl="0" indent="-298450" algn="just" rtl="0">
              <a:lnSpc>
                <a:spcPct val="115000"/>
              </a:lnSpc>
              <a:spcBef>
                <a:spcPts val="0"/>
              </a:spcBef>
              <a:spcAft>
                <a:spcPts val="0"/>
              </a:spcAft>
              <a:buClr>
                <a:srgbClr val="222222"/>
              </a:buClr>
              <a:buSzPts val="1100"/>
              <a:buFont typeface="Times New Roman"/>
              <a:buChar char="●"/>
            </a:pPr>
            <a:r>
              <a:rPr lang="en-GB" b="1">
                <a:solidFill>
                  <a:srgbClr val="222222"/>
                </a:solidFill>
                <a:latin typeface="Times New Roman"/>
                <a:ea typeface="Times New Roman"/>
                <a:cs typeface="Times New Roman"/>
                <a:sym typeface="Times New Roman"/>
              </a:rPr>
              <a:t>PURPOSE</a:t>
            </a:r>
            <a:r>
              <a:rPr lang="en-GB">
                <a:solidFill>
                  <a:srgbClr val="222222"/>
                </a:solidFill>
                <a:latin typeface="Times New Roman"/>
                <a:ea typeface="Times New Roman"/>
                <a:cs typeface="Times New Roman"/>
                <a:sym typeface="Times New Roman"/>
              </a:rPr>
              <a:t>: Why are we exploring stakeholder engagement on this course? Sometimes we (course participants) work with (other) scientists, managers, developers or government officials in a process that engages stakeholders and we need to support them in that; and sometimes stakeholder engagement is the precursor for a deeper learning process that we will be facilitating. For both these reasons, we need to know the basics of stakeholder engagement.</a:t>
            </a:r>
            <a:endParaRPr>
              <a:solidFill>
                <a:srgbClr val="222222"/>
              </a:solidFill>
              <a:latin typeface="Times New Roman"/>
              <a:ea typeface="Times New Roman"/>
              <a:cs typeface="Times New Roman"/>
              <a:sym typeface="Times New Roman"/>
            </a:endParaRPr>
          </a:p>
          <a:p>
            <a:pPr marL="457200" lvl="0" indent="-298450" algn="just" rtl="0">
              <a:lnSpc>
                <a:spcPct val="115000"/>
              </a:lnSpc>
              <a:spcBef>
                <a:spcPts val="0"/>
              </a:spcBef>
              <a:spcAft>
                <a:spcPts val="0"/>
              </a:spcAft>
              <a:buClr>
                <a:srgbClr val="222222"/>
              </a:buClr>
              <a:buSzPts val="1100"/>
              <a:buFont typeface="Times New Roman"/>
              <a:buChar char="●"/>
            </a:pPr>
            <a:r>
              <a:rPr lang="en-GB" b="1">
                <a:solidFill>
                  <a:srgbClr val="222222"/>
                </a:solidFill>
                <a:latin typeface="Times New Roman"/>
                <a:ea typeface="Times New Roman"/>
                <a:cs typeface="Times New Roman"/>
                <a:sym typeface="Times New Roman"/>
              </a:rPr>
              <a:t>PROCESSES:</a:t>
            </a:r>
            <a:r>
              <a:rPr lang="en-GB">
                <a:solidFill>
                  <a:srgbClr val="222222"/>
                </a:solidFill>
                <a:latin typeface="Times New Roman"/>
                <a:ea typeface="Times New Roman"/>
                <a:cs typeface="Times New Roman"/>
                <a:sym typeface="Times New Roman"/>
              </a:rPr>
              <a:t> How we do stakeholder engagement. What are some of the different</a:t>
            </a:r>
            <a:r>
              <a:rPr lang="en-GB" b="1">
                <a:solidFill>
                  <a:srgbClr val="222222"/>
                </a:solidFill>
                <a:latin typeface="Times New Roman"/>
                <a:ea typeface="Times New Roman"/>
                <a:cs typeface="Times New Roman"/>
                <a:sym typeface="Times New Roman"/>
              </a:rPr>
              <a:t> processes, methods and tools </a:t>
            </a:r>
            <a:r>
              <a:rPr lang="en-GB">
                <a:solidFill>
                  <a:srgbClr val="222222"/>
                </a:solidFill>
                <a:latin typeface="Times New Roman"/>
                <a:ea typeface="Times New Roman"/>
                <a:cs typeface="Times New Roman"/>
                <a:sym typeface="Times New Roman"/>
              </a:rPr>
              <a:t>that can be used for </a:t>
            </a:r>
            <a:r>
              <a:rPr lang="en-GB" b="1">
                <a:solidFill>
                  <a:srgbClr val="222222"/>
                </a:solidFill>
                <a:latin typeface="Times New Roman"/>
                <a:ea typeface="Times New Roman"/>
                <a:cs typeface="Times New Roman"/>
                <a:sym typeface="Times New Roman"/>
              </a:rPr>
              <a:t> stakeholder engagement </a:t>
            </a:r>
            <a:r>
              <a:rPr lang="en-GB">
                <a:solidFill>
                  <a:srgbClr val="222222"/>
                </a:solidFill>
                <a:latin typeface="Times New Roman"/>
                <a:ea typeface="Times New Roman"/>
                <a:cs typeface="Times New Roman"/>
                <a:sym typeface="Times New Roman"/>
              </a:rPr>
              <a:t>in natural resource management contexts?</a:t>
            </a:r>
            <a:endParaRPr>
              <a:solidFill>
                <a:srgbClr val="222222"/>
              </a:solidFill>
              <a:latin typeface="Times New Roman"/>
              <a:ea typeface="Times New Roman"/>
              <a:cs typeface="Times New Roman"/>
              <a:sym typeface="Times New Roman"/>
            </a:endParaRPr>
          </a:p>
          <a:p>
            <a:pPr marL="457200" lvl="0" indent="-298450" algn="just" rtl="0">
              <a:lnSpc>
                <a:spcPct val="115000"/>
              </a:lnSpc>
              <a:spcBef>
                <a:spcPts val="0"/>
              </a:spcBef>
              <a:spcAft>
                <a:spcPts val="0"/>
              </a:spcAft>
              <a:buClr>
                <a:srgbClr val="222222"/>
              </a:buClr>
              <a:buSzPts val="1100"/>
              <a:buFont typeface="Times New Roman"/>
              <a:buChar char="●"/>
            </a:pPr>
            <a:r>
              <a:rPr lang="en-GB" b="1">
                <a:solidFill>
                  <a:srgbClr val="222222"/>
                </a:solidFill>
                <a:latin typeface="Times New Roman"/>
                <a:ea typeface="Times New Roman"/>
                <a:cs typeface="Times New Roman"/>
                <a:sym typeface="Times New Roman"/>
              </a:rPr>
              <a:t>PRINCIPLES: </a:t>
            </a:r>
            <a:r>
              <a:rPr lang="en-GB">
                <a:solidFill>
                  <a:srgbClr val="222222"/>
                </a:solidFill>
                <a:latin typeface="Times New Roman"/>
                <a:ea typeface="Times New Roman"/>
                <a:cs typeface="Times New Roman"/>
                <a:sym typeface="Times New Roman"/>
              </a:rPr>
              <a:t>Regardless of the methods or processes we use, there are some </a:t>
            </a:r>
            <a:r>
              <a:rPr lang="en-GB" b="1">
                <a:solidFill>
                  <a:srgbClr val="222222"/>
                </a:solidFill>
                <a:latin typeface="Times New Roman"/>
                <a:ea typeface="Times New Roman"/>
                <a:cs typeface="Times New Roman"/>
                <a:sym typeface="Times New Roman"/>
              </a:rPr>
              <a:t>key principles of stakeholder engagement</a:t>
            </a:r>
            <a:r>
              <a:rPr lang="en-GB">
                <a:solidFill>
                  <a:srgbClr val="222222"/>
                </a:solidFill>
                <a:latin typeface="Times New Roman"/>
                <a:ea typeface="Times New Roman"/>
                <a:cs typeface="Times New Roman"/>
                <a:sym typeface="Times New Roman"/>
              </a:rPr>
              <a:t> (that, therefore, apply to all of the above). In this topic, we will discuss the principles of </a:t>
            </a:r>
            <a:r>
              <a:rPr lang="en-GB" i="1">
                <a:solidFill>
                  <a:srgbClr val="222222"/>
                </a:solidFill>
                <a:latin typeface="Times New Roman"/>
                <a:ea typeface="Times New Roman"/>
                <a:cs typeface="Times New Roman"/>
                <a:sym typeface="Times New Roman"/>
              </a:rPr>
              <a:t>respect, reciprocity, truthfulness and transparency and reflexivity</a:t>
            </a:r>
            <a:r>
              <a:rPr lang="en-GB">
                <a:solidFill>
                  <a:srgbClr val="222222"/>
                </a:solidFill>
                <a:latin typeface="Times New Roman"/>
                <a:ea typeface="Times New Roman"/>
                <a:cs typeface="Times New Roman"/>
                <a:sym typeface="Times New Roman"/>
              </a:rPr>
              <a:t> where they are evident, what challenges relate to them and how we can overcome them.                                    </a:t>
            </a:r>
            <a:endParaRPr>
              <a:solidFill>
                <a:srgbClr val="222222"/>
              </a:solidFill>
              <a:latin typeface="Times New Roman"/>
              <a:ea typeface="Times New Roman"/>
              <a:cs typeface="Times New Roman"/>
              <a:sym typeface="Times New Roman"/>
            </a:endParaRPr>
          </a:p>
          <a:p>
            <a:pPr marL="457200" lvl="0" indent="-298450" algn="just" rtl="0">
              <a:lnSpc>
                <a:spcPct val="115000"/>
              </a:lnSpc>
              <a:spcBef>
                <a:spcPts val="0"/>
              </a:spcBef>
              <a:spcAft>
                <a:spcPts val="0"/>
              </a:spcAft>
              <a:buClr>
                <a:srgbClr val="222222"/>
              </a:buClr>
              <a:buSzPts val="1100"/>
              <a:buFont typeface="Times New Roman"/>
              <a:buChar char="●"/>
            </a:pPr>
            <a:r>
              <a:rPr lang="en-GB" b="1">
                <a:solidFill>
                  <a:srgbClr val="222222"/>
                </a:solidFill>
                <a:latin typeface="Times New Roman"/>
                <a:ea typeface="Times New Roman"/>
                <a:cs typeface="Times New Roman"/>
                <a:sym typeface="Times New Roman"/>
              </a:rPr>
              <a:t>PRACTICALITIES: </a:t>
            </a:r>
            <a:r>
              <a:rPr lang="en-GB">
                <a:solidFill>
                  <a:srgbClr val="222222"/>
                </a:solidFill>
                <a:latin typeface="Times New Roman"/>
                <a:ea typeface="Times New Roman"/>
                <a:cs typeface="Times New Roman"/>
                <a:sym typeface="Times New Roman"/>
              </a:rPr>
              <a:t>What are the </a:t>
            </a:r>
            <a:r>
              <a:rPr lang="en-GB" b="1">
                <a:solidFill>
                  <a:srgbClr val="222222"/>
                </a:solidFill>
                <a:latin typeface="Times New Roman"/>
                <a:ea typeface="Times New Roman"/>
                <a:cs typeface="Times New Roman"/>
                <a:sym typeface="Times New Roman"/>
              </a:rPr>
              <a:t>practical considerations that we should take note of when designing and implementing a stakeholder engagement process?</a:t>
            </a:r>
            <a:r>
              <a:rPr lang="en-GB">
                <a:solidFill>
                  <a:srgbClr val="222222"/>
                </a:solidFill>
                <a:latin typeface="Times New Roman"/>
                <a:ea typeface="Times New Roman"/>
                <a:cs typeface="Times New Roman"/>
                <a:sym typeface="Times New Roman"/>
              </a:rPr>
              <a:t> In this topic we will discuss considerations such as the role of the facilitator, knowing your participants, responding to group dynamics, the set-up of the room, building trust, enabling full participation, designing suitable activities, managing energy levels and closing the process.</a:t>
            </a:r>
            <a:endParaRPr>
              <a:solidFill>
                <a:srgbClr val="222222"/>
              </a:solidFill>
              <a:latin typeface="Times New Roman"/>
              <a:ea typeface="Times New Roman"/>
              <a:cs typeface="Times New Roman"/>
              <a:sym typeface="Times New Roman"/>
            </a:endParaRPr>
          </a:p>
          <a:p>
            <a:pPr marL="0" lvl="0" indent="0" algn="l" rtl="0">
              <a:lnSpc>
                <a:spcPct val="115000"/>
              </a:lnSpc>
              <a:spcBef>
                <a:spcPts val="2500"/>
              </a:spcBef>
              <a:spcAft>
                <a:spcPts val="0"/>
              </a:spcAft>
              <a:buNone/>
            </a:pPr>
            <a:endParaRPr sz="1000">
              <a:solidFill>
                <a:srgbClr val="333333"/>
              </a:solidFill>
            </a:endParaRPr>
          </a:p>
          <a:p>
            <a:pPr marL="0" lvl="0" indent="0" algn="l" rtl="0">
              <a:spcBef>
                <a:spcPts val="30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ab368f3954_0_1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ab368f3954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ab368f3954_0_2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ab368f3954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ab368f3954_0_6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ab368f3954_0_6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ab368f3954_0_2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ab368f3954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ab368f3954_0_6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ab368f3954_0_6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ab368f3954_0_7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ab368f3954_0_7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ab368f3954_0_4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ab368f3954_0_4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slideLayout" Target="../slideLayouts/slideLayout1.xml"/><Relationship Id="rId7" Type="http://schemas.openxmlformats.org/officeDocument/2006/relationships/image" Target="../media/image3.jp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2.jpg"/><Relationship Id="rId13" Type="http://schemas.openxmlformats.org/officeDocument/2006/relationships/image" Target="../media/image10.png"/><Relationship Id="rId3" Type="http://schemas.openxmlformats.org/officeDocument/2006/relationships/audio" Target="../media/media2.m4a"/><Relationship Id="rId7" Type="http://schemas.openxmlformats.org/officeDocument/2006/relationships/image" Target="../media/image1.png"/><Relationship Id="rId12" Type="http://schemas.openxmlformats.org/officeDocument/2006/relationships/image" Target="../media/image9.png"/><Relationship Id="rId2" Type="http://schemas.microsoft.com/office/2007/relationships/media" Target="../media/media2.m4a"/><Relationship Id="rId16" Type="http://schemas.openxmlformats.org/officeDocument/2006/relationships/image" Target="../media/image6.png"/><Relationship Id="rId1" Type="http://schemas.openxmlformats.org/officeDocument/2006/relationships/tags" Target="../tags/tag1.xml"/><Relationship Id="rId6" Type="http://schemas.openxmlformats.org/officeDocument/2006/relationships/image" Target="../media/image7.png"/><Relationship Id="rId11" Type="http://schemas.openxmlformats.org/officeDocument/2006/relationships/image" Target="../media/image8.png"/><Relationship Id="rId5" Type="http://schemas.openxmlformats.org/officeDocument/2006/relationships/notesSlide" Target="../notesSlides/notesSlide2.xml"/><Relationship Id="rId15" Type="http://schemas.openxmlformats.org/officeDocument/2006/relationships/image" Target="../media/image12.png"/><Relationship Id="rId10" Type="http://schemas.openxmlformats.org/officeDocument/2006/relationships/image" Target="../media/image4.jpg"/><Relationship Id="rId4" Type="http://schemas.openxmlformats.org/officeDocument/2006/relationships/slideLayout" Target="../slideLayouts/slideLayout3.xml"/><Relationship Id="rId9" Type="http://schemas.openxmlformats.org/officeDocument/2006/relationships/image" Target="../media/image3.jpg"/><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audio" Target="../media/media3.m4a"/><Relationship Id="rId7" Type="http://schemas.openxmlformats.org/officeDocument/2006/relationships/image" Target="../media/image4.jpg"/><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3.jpg"/><Relationship Id="rId11" Type="http://schemas.openxmlformats.org/officeDocument/2006/relationships/image" Target="../media/image6.png"/><Relationship Id="rId5" Type="http://schemas.openxmlformats.org/officeDocument/2006/relationships/notesSlide" Target="../notesSlides/notesSlide3.xml"/><Relationship Id="rId10" Type="http://schemas.openxmlformats.org/officeDocument/2006/relationships/image" Target="../media/image15.png"/><Relationship Id="rId4" Type="http://schemas.openxmlformats.org/officeDocument/2006/relationships/slideLayout" Target="../slideLayouts/slideLayout3.xml"/><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3.xml"/><Relationship Id="rId7" Type="http://schemas.openxmlformats.org/officeDocument/2006/relationships/image" Target="../media/image1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notesSlide" Target="../notesSlides/notesSlide5.xml"/><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9.png"/><Relationship Id="rId11" Type="http://schemas.openxmlformats.org/officeDocument/2006/relationships/image" Target="../media/image6.png"/><Relationship Id="rId5" Type="http://schemas.openxmlformats.org/officeDocument/2006/relationships/image" Target="../media/image18.png"/><Relationship Id="rId10" Type="http://schemas.openxmlformats.org/officeDocument/2006/relationships/image" Target="../media/image4.jpg"/><Relationship Id="rId4" Type="http://schemas.openxmlformats.org/officeDocument/2006/relationships/notesSlide" Target="../notesSlides/notesSlide6.xml"/><Relationship Id="rId9" Type="http://schemas.openxmlformats.org/officeDocument/2006/relationships/image" Target="../media/image3.jpg"/></Relationships>
</file>

<file path=ppt/slides/_rels/slide7.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slideLayout" Target="../slideLayouts/slideLayout3.xml"/><Relationship Id="rId7" Type="http://schemas.openxmlformats.org/officeDocument/2006/relationships/image" Target="../media/image3.jp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7.xml"/><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slideLayout" Target="../slideLayouts/slideLayout3.xml"/><Relationship Id="rId7" Type="http://schemas.openxmlformats.org/officeDocument/2006/relationships/image" Target="../media/image3.jp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8.xml"/><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slideLayout" Target="../slideLayouts/slideLayout3.xml"/><Relationship Id="rId7" Type="http://schemas.openxmlformats.org/officeDocument/2006/relationships/image" Target="../media/image3.jp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jpg"/><Relationship Id="rId11" Type="http://schemas.openxmlformats.org/officeDocument/2006/relationships/image" Target="../media/image6.png"/><Relationship Id="rId5" Type="http://schemas.openxmlformats.org/officeDocument/2006/relationships/image" Target="../media/image1.png"/><Relationship Id="rId10" Type="http://schemas.openxmlformats.org/officeDocument/2006/relationships/image" Target="../media/image21.png"/><Relationship Id="rId4" Type="http://schemas.openxmlformats.org/officeDocument/2006/relationships/notesSlide" Target="../notesSlides/notesSlide9.xml"/><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54075" y="5828250"/>
            <a:ext cx="9039000" cy="1000200"/>
          </a:xfrm>
          <a:prstGeom prst="roundRect">
            <a:avLst>
              <a:gd name="adj" fmla="val 16667"/>
            </a:avLst>
          </a:prstGeom>
          <a:solidFill>
            <a:srgbClr val="F3F3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5" name="Google Shape;55;p13"/>
          <p:cNvPicPr preferRelativeResize="0"/>
          <p:nvPr/>
        </p:nvPicPr>
        <p:blipFill rotWithShape="1">
          <a:blip r:embed="rId5">
            <a:alphaModFix/>
          </a:blip>
          <a:srcRect/>
          <a:stretch/>
        </p:blipFill>
        <p:spPr>
          <a:xfrm>
            <a:off x="186056" y="5880211"/>
            <a:ext cx="1456734" cy="896287"/>
          </a:xfrm>
          <a:prstGeom prst="rect">
            <a:avLst/>
          </a:prstGeom>
          <a:noFill/>
          <a:ln>
            <a:noFill/>
          </a:ln>
          <a:effectLst>
            <a:outerShdw blurRad="57150" dist="19050" dir="5400000" algn="bl" rotWithShape="0">
              <a:srgbClr val="000000">
                <a:alpha val="50000"/>
              </a:srgbClr>
            </a:outerShdw>
          </a:effectLst>
        </p:spPr>
      </p:pic>
      <p:pic>
        <p:nvPicPr>
          <p:cNvPr id="56" name="Google Shape;56;p13"/>
          <p:cNvPicPr preferRelativeResize="0"/>
          <p:nvPr/>
        </p:nvPicPr>
        <p:blipFill>
          <a:blip r:embed="rId6">
            <a:alphaModFix/>
          </a:blip>
          <a:stretch>
            <a:fillRect/>
          </a:stretch>
        </p:blipFill>
        <p:spPr>
          <a:xfrm>
            <a:off x="7495350" y="5919750"/>
            <a:ext cx="1534272" cy="817200"/>
          </a:xfrm>
          <a:prstGeom prst="rect">
            <a:avLst/>
          </a:prstGeom>
          <a:noFill/>
          <a:ln>
            <a:noFill/>
          </a:ln>
        </p:spPr>
      </p:pic>
      <p:pic>
        <p:nvPicPr>
          <p:cNvPr id="57" name="Google Shape;57;p13"/>
          <p:cNvPicPr preferRelativeResize="0"/>
          <p:nvPr/>
        </p:nvPicPr>
        <p:blipFill>
          <a:blip r:embed="rId7">
            <a:alphaModFix/>
          </a:blip>
          <a:stretch>
            <a:fillRect/>
          </a:stretch>
        </p:blipFill>
        <p:spPr>
          <a:xfrm>
            <a:off x="119025" y="91675"/>
            <a:ext cx="1049138" cy="1000200"/>
          </a:xfrm>
          <a:prstGeom prst="rect">
            <a:avLst/>
          </a:prstGeom>
          <a:noFill/>
          <a:ln>
            <a:noFill/>
          </a:ln>
        </p:spPr>
      </p:pic>
      <p:sp>
        <p:nvSpPr>
          <p:cNvPr id="58" name="Google Shape;58;p13"/>
          <p:cNvSpPr/>
          <p:nvPr/>
        </p:nvSpPr>
        <p:spPr>
          <a:xfrm>
            <a:off x="1725750" y="5919750"/>
            <a:ext cx="5769600" cy="817200"/>
          </a:xfrm>
          <a:prstGeom prst="roundRect">
            <a:avLst>
              <a:gd name="adj" fmla="val 16667"/>
            </a:avLst>
          </a:prstGeom>
          <a:solidFill>
            <a:srgbClr val="44546A">
              <a:alpha val="93730"/>
            </a:srgbClr>
          </a:solidFill>
          <a:ln w="9525" cap="flat" cmpd="sng">
            <a:solidFill>
              <a:srgbClr val="9CC2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a:solidFill>
                  <a:srgbClr val="FFFFFF"/>
                </a:solidFill>
                <a:latin typeface="Trebuchet MS"/>
                <a:ea typeface="Trebuchet MS"/>
                <a:cs typeface="Trebuchet MS"/>
                <a:sym typeface="Trebuchet MS"/>
              </a:rPr>
              <a:t>Facilitating Social Learning and Stakeholder Engagement in Natural Resource Management Contexts: Introductory Course</a:t>
            </a:r>
            <a:endParaRPr>
              <a:solidFill>
                <a:srgbClr val="FFFFFF"/>
              </a:solidFill>
              <a:latin typeface="Trebuchet MS"/>
              <a:ea typeface="Trebuchet MS"/>
              <a:cs typeface="Trebuchet MS"/>
              <a:sym typeface="Trebuchet MS"/>
            </a:endParaRPr>
          </a:p>
        </p:txBody>
      </p:sp>
      <p:pic>
        <p:nvPicPr>
          <p:cNvPr id="59" name="Google Shape;59;p13"/>
          <p:cNvPicPr preferRelativeResize="0"/>
          <p:nvPr/>
        </p:nvPicPr>
        <p:blipFill>
          <a:blip r:embed="rId8">
            <a:alphaModFix/>
          </a:blip>
          <a:stretch>
            <a:fillRect/>
          </a:stretch>
        </p:blipFill>
        <p:spPr>
          <a:xfrm>
            <a:off x="7782050" y="91675"/>
            <a:ext cx="1247575" cy="1196310"/>
          </a:xfrm>
          <a:prstGeom prst="rect">
            <a:avLst/>
          </a:prstGeom>
          <a:noFill/>
          <a:ln>
            <a:noFill/>
          </a:ln>
        </p:spPr>
      </p:pic>
      <p:sp>
        <p:nvSpPr>
          <p:cNvPr id="60" name="Google Shape;60;p13"/>
          <p:cNvSpPr txBox="1"/>
          <p:nvPr/>
        </p:nvSpPr>
        <p:spPr>
          <a:xfrm>
            <a:off x="119025" y="1654950"/>
            <a:ext cx="8910600" cy="3307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rgbClr val="000000"/>
              </a:buClr>
              <a:buSzPts val="1100"/>
              <a:buFont typeface="Arial"/>
              <a:buNone/>
            </a:pPr>
            <a:r>
              <a:rPr lang="en-GB" sz="4000" b="1" dirty="0">
                <a:latin typeface="Comfortaa"/>
                <a:ea typeface="Comfortaa"/>
                <a:cs typeface="Comfortaa"/>
                <a:sym typeface="Comfortaa"/>
              </a:rPr>
              <a:t>Training of Trainers </a:t>
            </a:r>
            <a:endParaRPr sz="4000" b="1" dirty="0">
              <a:latin typeface="Comfortaa"/>
              <a:ea typeface="Comfortaa"/>
              <a:cs typeface="Comfortaa"/>
              <a:sym typeface="Comfortaa"/>
            </a:endParaRPr>
          </a:p>
          <a:p>
            <a:pPr marL="0" lvl="0" indent="0" algn="ctr" rtl="0">
              <a:spcBef>
                <a:spcPts val="0"/>
              </a:spcBef>
              <a:spcAft>
                <a:spcPts val="0"/>
              </a:spcAft>
              <a:buClr>
                <a:srgbClr val="000000"/>
              </a:buClr>
              <a:buSzPts val="1100"/>
              <a:buFont typeface="Arial"/>
              <a:buNone/>
            </a:pPr>
            <a:r>
              <a:rPr lang="en-GB" sz="4000" b="1" dirty="0">
                <a:latin typeface="Comfortaa"/>
                <a:ea typeface="Comfortaa"/>
                <a:cs typeface="Comfortaa"/>
                <a:sym typeface="Comfortaa"/>
              </a:rPr>
              <a:t>Module 2: Stakeholder Engagement</a:t>
            </a:r>
            <a:endParaRPr sz="4000" b="1" dirty="0">
              <a:latin typeface="Comfortaa"/>
              <a:ea typeface="Comfortaa"/>
              <a:cs typeface="Comfortaa"/>
              <a:sym typeface="Comfortaa"/>
            </a:endParaRPr>
          </a:p>
          <a:p>
            <a:pPr marL="0" lvl="0" indent="0" algn="ctr" rtl="0">
              <a:spcBef>
                <a:spcPts val="0"/>
              </a:spcBef>
              <a:spcAft>
                <a:spcPts val="0"/>
              </a:spcAft>
              <a:buClr>
                <a:srgbClr val="000000"/>
              </a:buClr>
              <a:buSzPts val="1100"/>
              <a:buFont typeface="Arial"/>
              <a:buNone/>
            </a:pPr>
            <a:r>
              <a:rPr lang="en-GB" sz="3700" dirty="0">
                <a:latin typeface="Comfortaa"/>
                <a:ea typeface="Comfortaa"/>
                <a:cs typeface="Comfortaa"/>
                <a:sym typeface="Comfortaa"/>
              </a:rPr>
              <a:t>Purpose, Processes, Principles and Practicalities</a:t>
            </a:r>
            <a:r>
              <a:rPr lang="en-GB" sz="4000" b="1" dirty="0">
                <a:latin typeface="Comfortaa"/>
                <a:ea typeface="Comfortaa"/>
                <a:cs typeface="Comfortaa"/>
                <a:sym typeface="Comfortaa"/>
              </a:rPr>
              <a:t>  </a:t>
            </a:r>
            <a:endParaRPr sz="4000" b="1" dirty="0">
              <a:latin typeface="Comfortaa"/>
              <a:ea typeface="Comfortaa"/>
              <a:cs typeface="Comfortaa"/>
              <a:sym typeface="Comfortaa"/>
            </a:endParaRPr>
          </a:p>
          <a:p>
            <a:pPr marL="0" lvl="0" indent="0" algn="ctr" rtl="0">
              <a:spcBef>
                <a:spcPts val="0"/>
              </a:spcBef>
              <a:spcAft>
                <a:spcPts val="0"/>
              </a:spcAft>
              <a:buNone/>
            </a:pPr>
            <a:endParaRPr sz="2100" b="1" dirty="0">
              <a:solidFill>
                <a:schemeClr val="accent5"/>
              </a:solidFill>
              <a:latin typeface="Comfortaa"/>
              <a:ea typeface="Comfortaa"/>
              <a:cs typeface="Comfortaa"/>
              <a:sym typeface="Comfortaa"/>
            </a:endParaRPr>
          </a:p>
          <a:p>
            <a:pPr marL="0" lvl="0" indent="0" algn="ctr" rtl="0">
              <a:spcBef>
                <a:spcPts val="0"/>
              </a:spcBef>
              <a:spcAft>
                <a:spcPts val="0"/>
              </a:spcAft>
              <a:buNone/>
            </a:pPr>
            <a:r>
              <a:rPr lang="en-GB" sz="2800" b="1" dirty="0">
                <a:solidFill>
                  <a:schemeClr val="accent5"/>
                </a:solidFill>
                <a:latin typeface="Comfortaa"/>
                <a:ea typeface="Comfortaa"/>
                <a:cs typeface="Comfortaa"/>
                <a:sym typeface="Comfortaa"/>
              </a:rPr>
              <a:t>Introduction to Module 2</a:t>
            </a:r>
            <a:endParaRPr sz="2800" b="1" dirty="0">
              <a:solidFill>
                <a:schemeClr val="accent5"/>
              </a:solidFill>
              <a:latin typeface="Comfortaa"/>
              <a:ea typeface="Comfortaa"/>
              <a:cs typeface="Comfortaa"/>
              <a:sym typeface="Comfortaa"/>
            </a:endParaRPr>
          </a:p>
          <a:p>
            <a:pPr marL="0" lvl="0" indent="0" algn="ctr" rtl="0">
              <a:spcBef>
                <a:spcPts val="0"/>
              </a:spcBef>
              <a:spcAft>
                <a:spcPts val="0"/>
              </a:spcAft>
              <a:buNone/>
            </a:pPr>
            <a:r>
              <a:rPr lang="en-GB" sz="1800" b="1" dirty="0">
                <a:latin typeface="Comfortaa"/>
                <a:ea typeface="Comfortaa"/>
                <a:cs typeface="Comfortaa"/>
                <a:sym typeface="Comfortaa"/>
              </a:rPr>
              <a:t>Presenter: Matthew Weaver</a:t>
            </a:r>
            <a:endParaRPr sz="1800" b="1" dirty="0">
              <a:latin typeface="Comfortaa"/>
              <a:ea typeface="Comfortaa"/>
              <a:cs typeface="Comfortaa"/>
              <a:sym typeface="Comfortaa"/>
            </a:endParaRPr>
          </a:p>
        </p:txBody>
      </p:sp>
      <p:pic>
        <p:nvPicPr>
          <p:cNvPr id="61" name="Google Shape;61;p13"/>
          <p:cNvPicPr preferRelativeResize="0"/>
          <p:nvPr/>
        </p:nvPicPr>
        <p:blipFill>
          <a:blip r:embed="rId9">
            <a:alphaModFix/>
          </a:blip>
          <a:stretch>
            <a:fillRect/>
          </a:stretch>
        </p:blipFill>
        <p:spPr>
          <a:xfrm>
            <a:off x="2476400" y="15475"/>
            <a:ext cx="4191188" cy="1676484"/>
          </a:xfrm>
          <a:prstGeom prst="rect">
            <a:avLst/>
          </a:prstGeom>
          <a:noFill/>
          <a:ln>
            <a:noFill/>
          </a:ln>
        </p:spPr>
      </p:pic>
      <p:pic>
        <p:nvPicPr>
          <p:cNvPr id="5" name="Audio 4">
            <a:hlinkClick r:id="" action="ppaction://media"/>
            <a:extLst>
              <a:ext uri="{FF2B5EF4-FFF2-40B4-BE49-F238E27FC236}">
                <a16:creationId xmlns:a16="http://schemas.microsoft.com/office/drawing/2014/main" id="{A887A869-694E-B542-A917-83161BA4E15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12581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123"/>
    </mc:Choice>
    <mc:Fallback>
      <p:transition spd="slow" advTm="24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4"/>
          <p:cNvPicPr preferRelativeResize="0"/>
          <p:nvPr/>
        </p:nvPicPr>
        <p:blipFill>
          <a:blip r:embed="rId6">
            <a:alphaModFix/>
          </a:blip>
          <a:stretch>
            <a:fillRect/>
          </a:stretch>
        </p:blipFill>
        <p:spPr>
          <a:xfrm>
            <a:off x="2965100" y="2695450"/>
            <a:ext cx="3107775" cy="1754151"/>
          </a:xfrm>
          <a:prstGeom prst="rect">
            <a:avLst/>
          </a:prstGeom>
          <a:noFill/>
          <a:ln>
            <a:noFill/>
          </a:ln>
        </p:spPr>
      </p:pic>
      <p:sp>
        <p:nvSpPr>
          <p:cNvPr id="67" name="Google Shape;67;p14"/>
          <p:cNvSpPr/>
          <p:nvPr/>
        </p:nvSpPr>
        <p:spPr>
          <a:xfrm>
            <a:off x="54075" y="5828250"/>
            <a:ext cx="9039000" cy="1000200"/>
          </a:xfrm>
          <a:prstGeom prst="roundRect">
            <a:avLst>
              <a:gd name="adj" fmla="val 16667"/>
            </a:avLst>
          </a:prstGeom>
          <a:solidFill>
            <a:srgbClr val="F3F3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 name="Google Shape;68;p14"/>
          <p:cNvPicPr preferRelativeResize="0"/>
          <p:nvPr/>
        </p:nvPicPr>
        <p:blipFill rotWithShape="1">
          <a:blip r:embed="rId7">
            <a:alphaModFix/>
          </a:blip>
          <a:srcRect/>
          <a:stretch/>
        </p:blipFill>
        <p:spPr>
          <a:xfrm>
            <a:off x="186056" y="5880211"/>
            <a:ext cx="1456734" cy="896287"/>
          </a:xfrm>
          <a:prstGeom prst="rect">
            <a:avLst/>
          </a:prstGeom>
          <a:noFill/>
          <a:ln>
            <a:noFill/>
          </a:ln>
          <a:effectLst>
            <a:outerShdw blurRad="57150" dist="19050" dir="5400000" algn="bl" rotWithShape="0">
              <a:srgbClr val="000000">
                <a:alpha val="50000"/>
              </a:srgbClr>
            </a:outerShdw>
          </a:effectLst>
        </p:spPr>
      </p:pic>
      <p:pic>
        <p:nvPicPr>
          <p:cNvPr id="69" name="Google Shape;69;p14"/>
          <p:cNvPicPr preferRelativeResize="0"/>
          <p:nvPr/>
        </p:nvPicPr>
        <p:blipFill>
          <a:blip r:embed="rId8">
            <a:alphaModFix/>
          </a:blip>
          <a:stretch>
            <a:fillRect/>
          </a:stretch>
        </p:blipFill>
        <p:spPr>
          <a:xfrm>
            <a:off x="7495350" y="5919750"/>
            <a:ext cx="1534272" cy="817200"/>
          </a:xfrm>
          <a:prstGeom prst="rect">
            <a:avLst/>
          </a:prstGeom>
          <a:noFill/>
          <a:ln>
            <a:noFill/>
          </a:ln>
        </p:spPr>
      </p:pic>
      <p:sp>
        <p:nvSpPr>
          <p:cNvPr id="70" name="Google Shape;70;p14"/>
          <p:cNvSpPr/>
          <p:nvPr/>
        </p:nvSpPr>
        <p:spPr>
          <a:xfrm>
            <a:off x="1725750" y="5919750"/>
            <a:ext cx="5769600" cy="817200"/>
          </a:xfrm>
          <a:prstGeom prst="roundRect">
            <a:avLst>
              <a:gd name="adj" fmla="val 16667"/>
            </a:avLst>
          </a:prstGeom>
          <a:solidFill>
            <a:srgbClr val="44546A">
              <a:alpha val="93730"/>
            </a:srgbClr>
          </a:solidFill>
          <a:ln w="9525" cap="flat" cmpd="sng">
            <a:solidFill>
              <a:srgbClr val="9CC2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a:solidFill>
                  <a:srgbClr val="FFFFFF"/>
                </a:solidFill>
                <a:latin typeface="Trebuchet MS"/>
                <a:ea typeface="Trebuchet MS"/>
                <a:cs typeface="Trebuchet MS"/>
                <a:sym typeface="Trebuchet MS"/>
              </a:rPr>
              <a:t>Facilitating Social Learning and Stakeholder Engagement in Natural Resource Management Contexts (Training of Trainers): Introductory Course</a:t>
            </a:r>
            <a:endParaRPr>
              <a:solidFill>
                <a:srgbClr val="FFFFFF"/>
              </a:solidFill>
              <a:latin typeface="Trebuchet MS"/>
              <a:ea typeface="Trebuchet MS"/>
              <a:cs typeface="Trebuchet MS"/>
              <a:sym typeface="Trebuchet MS"/>
            </a:endParaRPr>
          </a:p>
        </p:txBody>
      </p:sp>
      <p:pic>
        <p:nvPicPr>
          <p:cNvPr id="71" name="Google Shape;71;p14"/>
          <p:cNvPicPr preferRelativeResize="0"/>
          <p:nvPr/>
        </p:nvPicPr>
        <p:blipFill>
          <a:blip r:embed="rId9">
            <a:alphaModFix/>
          </a:blip>
          <a:stretch>
            <a:fillRect/>
          </a:stretch>
        </p:blipFill>
        <p:spPr>
          <a:xfrm>
            <a:off x="119025" y="91675"/>
            <a:ext cx="1049138" cy="1000200"/>
          </a:xfrm>
          <a:prstGeom prst="rect">
            <a:avLst/>
          </a:prstGeom>
          <a:noFill/>
          <a:ln>
            <a:noFill/>
          </a:ln>
        </p:spPr>
      </p:pic>
      <p:pic>
        <p:nvPicPr>
          <p:cNvPr id="72" name="Google Shape;72;p14"/>
          <p:cNvPicPr preferRelativeResize="0"/>
          <p:nvPr/>
        </p:nvPicPr>
        <p:blipFill>
          <a:blip r:embed="rId10">
            <a:alphaModFix/>
          </a:blip>
          <a:stretch>
            <a:fillRect/>
          </a:stretch>
        </p:blipFill>
        <p:spPr>
          <a:xfrm>
            <a:off x="7782050" y="91675"/>
            <a:ext cx="1247575" cy="1196310"/>
          </a:xfrm>
          <a:prstGeom prst="rect">
            <a:avLst/>
          </a:prstGeom>
          <a:noFill/>
          <a:ln>
            <a:noFill/>
          </a:ln>
        </p:spPr>
      </p:pic>
      <p:sp>
        <p:nvSpPr>
          <p:cNvPr id="73" name="Google Shape;73;p14"/>
          <p:cNvSpPr/>
          <p:nvPr/>
        </p:nvSpPr>
        <p:spPr>
          <a:xfrm>
            <a:off x="1228975" y="67375"/>
            <a:ext cx="6493200" cy="896400"/>
          </a:xfrm>
          <a:prstGeom prst="roundRect">
            <a:avLst>
              <a:gd name="adj" fmla="val 16667"/>
            </a:avLst>
          </a:prstGeom>
          <a:solidFill>
            <a:srgbClr val="FF9900"/>
          </a:solidFill>
          <a:ln w="28575" cap="flat" cmpd="sng">
            <a:solidFill>
              <a:srgbClr val="783F04"/>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GB" sz="2800">
                <a:solidFill>
                  <a:schemeClr val="dk1"/>
                </a:solidFill>
              </a:rPr>
              <a:t>Module 2: Stakeholder engagement overview</a:t>
            </a:r>
            <a:endParaRPr/>
          </a:p>
        </p:txBody>
      </p:sp>
      <p:sp>
        <p:nvSpPr>
          <p:cNvPr id="74" name="Google Shape;74;p14"/>
          <p:cNvSpPr/>
          <p:nvPr/>
        </p:nvSpPr>
        <p:spPr>
          <a:xfrm>
            <a:off x="3650410" y="900400"/>
            <a:ext cx="1649400" cy="324900"/>
          </a:xfrm>
          <a:prstGeom prst="roundRect">
            <a:avLst>
              <a:gd name="adj" fmla="val 16667"/>
            </a:avLst>
          </a:prstGeom>
          <a:solidFill>
            <a:srgbClr val="F1C232"/>
          </a:solidFill>
          <a:ln w="2857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dk1"/>
                </a:solidFill>
              </a:rPr>
              <a:t>Matthew Weaver</a:t>
            </a:r>
            <a:endParaRPr/>
          </a:p>
        </p:txBody>
      </p:sp>
      <p:grpSp>
        <p:nvGrpSpPr>
          <p:cNvPr id="75" name="Google Shape;75;p14"/>
          <p:cNvGrpSpPr/>
          <p:nvPr/>
        </p:nvGrpSpPr>
        <p:grpSpPr>
          <a:xfrm>
            <a:off x="478050" y="1041724"/>
            <a:ext cx="2934184" cy="2303626"/>
            <a:chOff x="478050" y="1041724"/>
            <a:chExt cx="2934184" cy="2303626"/>
          </a:xfrm>
        </p:grpSpPr>
        <p:pic>
          <p:nvPicPr>
            <p:cNvPr id="76" name="Google Shape;76;p14"/>
            <p:cNvPicPr preferRelativeResize="0"/>
            <p:nvPr/>
          </p:nvPicPr>
          <p:blipFill>
            <a:blip r:embed="rId11">
              <a:alphaModFix/>
            </a:blip>
            <a:stretch>
              <a:fillRect/>
            </a:stretch>
          </p:blipFill>
          <p:spPr>
            <a:xfrm>
              <a:off x="1228983" y="1041724"/>
              <a:ext cx="2183250" cy="2118825"/>
            </a:xfrm>
            <a:prstGeom prst="rect">
              <a:avLst/>
            </a:prstGeom>
            <a:noFill/>
            <a:ln>
              <a:noFill/>
            </a:ln>
          </p:spPr>
        </p:pic>
        <p:sp>
          <p:nvSpPr>
            <p:cNvPr id="77" name="Google Shape;77;p14"/>
            <p:cNvSpPr txBox="1"/>
            <p:nvPr/>
          </p:nvSpPr>
          <p:spPr>
            <a:xfrm>
              <a:off x="478050" y="2834750"/>
              <a:ext cx="12477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accent5"/>
                  </a:solidFill>
                  <a:latin typeface="Comfortaa"/>
                  <a:ea typeface="Comfortaa"/>
                  <a:cs typeface="Comfortaa"/>
                  <a:sym typeface="Comfortaa"/>
                </a:rPr>
                <a:t>Topic 2.1</a:t>
              </a:r>
              <a:endParaRPr sz="1800" b="1">
                <a:solidFill>
                  <a:schemeClr val="accent5"/>
                </a:solidFill>
                <a:latin typeface="Comfortaa"/>
                <a:ea typeface="Comfortaa"/>
                <a:cs typeface="Comfortaa"/>
                <a:sym typeface="Comfortaa"/>
              </a:endParaRPr>
            </a:p>
          </p:txBody>
        </p:sp>
      </p:grpSp>
      <p:grpSp>
        <p:nvGrpSpPr>
          <p:cNvPr id="78" name="Google Shape;78;p14"/>
          <p:cNvGrpSpPr/>
          <p:nvPr/>
        </p:nvGrpSpPr>
        <p:grpSpPr>
          <a:xfrm>
            <a:off x="3549738" y="1064374"/>
            <a:ext cx="4738588" cy="2440826"/>
            <a:chOff x="3549738" y="1064374"/>
            <a:chExt cx="4738588" cy="2440826"/>
          </a:xfrm>
        </p:grpSpPr>
        <p:grpSp>
          <p:nvGrpSpPr>
            <p:cNvPr id="79" name="Google Shape;79;p14"/>
            <p:cNvGrpSpPr/>
            <p:nvPr/>
          </p:nvGrpSpPr>
          <p:grpSpPr>
            <a:xfrm>
              <a:off x="3549738" y="1064374"/>
              <a:ext cx="4329286" cy="2073524"/>
              <a:chOff x="3549738" y="1064374"/>
              <a:chExt cx="4329286" cy="2073524"/>
            </a:xfrm>
          </p:grpSpPr>
          <p:pic>
            <p:nvPicPr>
              <p:cNvPr id="80" name="Google Shape;80;p14"/>
              <p:cNvPicPr preferRelativeResize="0"/>
              <p:nvPr/>
            </p:nvPicPr>
            <p:blipFill>
              <a:blip r:embed="rId12">
                <a:alphaModFix/>
              </a:blip>
              <a:stretch>
                <a:fillRect/>
              </a:stretch>
            </p:blipFill>
            <p:spPr>
              <a:xfrm>
                <a:off x="5767243" y="1064374"/>
                <a:ext cx="2111781" cy="2073524"/>
              </a:xfrm>
              <a:prstGeom prst="rect">
                <a:avLst/>
              </a:prstGeom>
              <a:noFill/>
              <a:ln>
                <a:noFill/>
              </a:ln>
            </p:spPr>
          </p:pic>
          <p:pic>
            <p:nvPicPr>
              <p:cNvPr id="81" name="Google Shape;81;p14"/>
              <p:cNvPicPr preferRelativeResize="0"/>
              <p:nvPr/>
            </p:nvPicPr>
            <p:blipFill>
              <a:blip r:embed="rId13">
                <a:alphaModFix/>
              </a:blip>
              <a:stretch>
                <a:fillRect/>
              </a:stretch>
            </p:blipFill>
            <p:spPr>
              <a:xfrm rot="10800000">
                <a:off x="3549738" y="1343775"/>
                <a:ext cx="1938475" cy="643900"/>
              </a:xfrm>
              <a:prstGeom prst="rect">
                <a:avLst/>
              </a:prstGeom>
              <a:noFill/>
              <a:ln>
                <a:noFill/>
              </a:ln>
            </p:spPr>
          </p:pic>
        </p:grpSp>
        <p:sp>
          <p:nvSpPr>
            <p:cNvPr id="82" name="Google Shape;82;p14"/>
            <p:cNvSpPr txBox="1"/>
            <p:nvPr/>
          </p:nvSpPr>
          <p:spPr>
            <a:xfrm>
              <a:off x="7040625" y="2994600"/>
              <a:ext cx="12477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accent5"/>
                  </a:solidFill>
                  <a:latin typeface="Comfortaa"/>
                  <a:ea typeface="Comfortaa"/>
                  <a:cs typeface="Comfortaa"/>
                  <a:sym typeface="Comfortaa"/>
                </a:rPr>
                <a:t>Topic 2.2</a:t>
              </a:r>
              <a:endParaRPr sz="1800" b="1">
                <a:solidFill>
                  <a:schemeClr val="accent5"/>
                </a:solidFill>
                <a:latin typeface="Comfortaa"/>
                <a:ea typeface="Comfortaa"/>
                <a:cs typeface="Comfortaa"/>
                <a:sym typeface="Comfortaa"/>
              </a:endParaRPr>
            </a:p>
          </p:txBody>
        </p:sp>
      </p:grpSp>
      <p:grpSp>
        <p:nvGrpSpPr>
          <p:cNvPr id="83" name="Google Shape;83;p14"/>
          <p:cNvGrpSpPr/>
          <p:nvPr/>
        </p:nvGrpSpPr>
        <p:grpSpPr>
          <a:xfrm>
            <a:off x="6116750" y="1756477"/>
            <a:ext cx="3065338" cy="4118348"/>
            <a:chOff x="6116750" y="1756477"/>
            <a:chExt cx="3065338" cy="4118348"/>
          </a:xfrm>
        </p:grpSpPr>
        <p:grpSp>
          <p:nvGrpSpPr>
            <p:cNvPr id="84" name="Google Shape;84;p14"/>
            <p:cNvGrpSpPr/>
            <p:nvPr/>
          </p:nvGrpSpPr>
          <p:grpSpPr>
            <a:xfrm>
              <a:off x="6116750" y="1756477"/>
              <a:ext cx="2790660" cy="3990501"/>
              <a:chOff x="6116750" y="1756477"/>
              <a:chExt cx="2790660" cy="3990501"/>
            </a:xfrm>
          </p:grpSpPr>
          <p:pic>
            <p:nvPicPr>
              <p:cNvPr id="85" name="Google Shape;85;p14"/>
              <p:cNvPicPr preferRelativeResize="0"/>
              <p:nvPr/>
            </p:nvPicPr>
            <p:blipFill>
              <a:blip r:embed="rId14">
                <a:alphaModFix/>
              </a:blip>
              <a:stretch>
                <a:fillRect/>
              </a:stretch>
            </p:blipFill>
            <p:spPr>
              <a:xfrm>
                <a:off x="6116750" y="3485901"/>
                <a:ext cx="2333516" cy="2261076"/>
              </a:xfrm>
              <a:prstGeom prst="rect">
                <a:avLst/>
              </a:prstGeom>
              <a:noFill/>
              <a:ln>
                <a:noFill/>
              </a:ln>
            </p:spPr>
          </p:pic>
          <p:pic>
            <p:nvPicPr>
              <p:cNvPr id="86" name="Google Shape;86;p14"/>
              <p:cNvPicPr preferRelativeResize="0"/>
              <p:nvPr/>
            </p:nvPicPr>
            <p:blipFill>
              <a:blip r:embed="rId13">
                <a:alphaModFix/>
              </a:blip>
              <a:stretch>
                <a:fillRect/>
              </a:stretch>
            </p:blipFill>
            <p:spPr>
              <a:xfrm rot="-5770165">
                <a:off x="7513925" y="2432750"/>
                <a:ext cx="1938475" cy="643900"/>
              </a:xfrm>
              <a:prstGeom prst="rect">
                <a:avLst/>
              </a:prstGeom>
              <a:noFill/>
              <a:ln>
                <a:noFill/>
              </a:ln>
            </p:spPr>
          </p:pic>
        </p:grpSp>
        <p:sp>
          <p:nvSpPr>
            <p:cNvPr id="87" name="Google Shape;87;p14"/>
            <p:cNvSpPr txBox="1"/>
            <p:nvPr/>
          </p:nvSpPr>
          <p:spPr>
            <a:xfrm>
              <a:off x="7934388" y="5364225"/>
              <a:ext cx="12477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a:solidFill>
                    <a:schemeClr val="accent5"/>
                  </a:solidFill>
                  <a:latin typeface="Comfortaa"/>
                  <a:ea typeface="Comfortaa"/>
                  <a:cs typeface="Comfortaa"/>
                  <a:sym typeface="Comfortaa"/>
                </a:rPr>
                <a:t>Topic 2.3</a:t>
              </a:r>
              <a:endParaRPr sz="1800" b="1">
                <a:solidFill>
                  <a:schemeClr val="accent5"/>
                </a:solidFill>
                <a:latin typeface="Comfortaa"/>
                <a:ea typeface="Comfortaa"/>
                <a:cs typeface="Comfortaa"/>
                <a:sym typeface="Comfortaa"/>
              </a:endParaRPr>
            </a:p>
          </p:txBody>
        </p:sp>
      </p:grpSp>
      <p:grpSp>
        <p:nvGrpSpPr>
          <p:cNvPr id="88" name="Google Shape;88;p14"/>
          <p:cNvGrpSpPr/>
          <p:nvPr/>
        </p:nvGrpSpPr>
        <p:grpSpPr>
          <a:xfrm>
            <a:off x="68147" y="3485900"/>
            <a:ext cx="5420066" cy="2261075"/>
            <a:chOff x="68147" y="3485900"/>
            <a:chExt cx="5420066" cy="2261075"/>
          </a:xfrm>
        </p:grpSpPr>
        <p:pic>
          <p:nvPicPr>
            <p:cNvPr id="89" name="Google Shape;89;p14"/>
            <p:cNvPicPr preferRelativeResize="0"/>
            <p:nvPr/>
          </p:nvPicPr>
          <p:blipFill>
            <a:blip r:embed="rId15">
              <a:alphaModFix/>
            </a:blip>
            <a:stretch>
              <a:fillRect/>
            </a:stretch>
          </p:blipFill>
          <p:spPr>
            <a:xfrm>
              <a:off x="677548" y="3485900"/>
              <a:ext cx="2243652" cy="2201801"/>
            </a:xfrm>
            <a:prstGeom prst="rect">
              <a:avLst/>
            </a:prstGeom>
            <a:noFill/>
            <a:ln>
              <a:noFill/>
            </a:ln>
          </p:spPr>
        </p:pic>
        <p:pic>
          <p:nvPicPr>
            <p:cNvPr id="90" name="Google Shape;90;p14"/>
            <p:cNvPicPr preferRelativeResize="0"/>
            <p:nvPr/>
          </p:nvPicPr>
          <p:blipFill>
            <a:blip r:embed="rId13">
              <a:alphaModFix/>
            </a:blip>
            <a:stretch>
              <a:fillRect/>
            </a:stretch>
          </p:blipFill>
          <p:spPr>
            <a:xfrm>
              <a:off x="3549738" y="5103075"/>
              <a:ext cx="1938475" cy="643900"/>
            </a:xfrm>
            <a:prstGeom prst="rect">
              <a:avLst/>
            </a:prstGeom>
            <a:noFill/>
            <a:ln>
              <a:noFill/>
            </a:ln>
          </p:spPr>
        </p:pic>
        <p:sp>
          <p:nvSpPr>
            <p:cNvPr id="91" name="Google Shape;91;p14"/>
            <p:cNvSpPr txBox="1"/>
            <p:nvPr/>
          </p:nvSpPr>
          <p:spPr>
            <a:xfrm>
              <a:off x="68147" y="5169725"/>
              <a:ext cx="12477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1800" b="1" dirty="0">
                  <a:solidFill>
                    <a:schemeClr val="accent5"/>
                  </a:solidFill>
                  <a:latin typeface="Comfortaa"/>
                  <a:ea typeface="Comfortaa"/>
                  <a:cs typeface="Comfortaa"/>
                  <a:sym typeface="Comfortaa"/>
                </a:rPr>
                <a:t>Topic 2.4</a:t>
              </a:r>
              <a:endParaRPr sz="1800" b="1" dirty="0">
                <a:solidFill>
                  <a:schemeClr val="accent5"/>
                </a:solidFill>
                <a:latin typeface="Comfortaa"/>
                <a:ea typeface="Comfortaa"/>
                <a:cs typeface="Comfortaa"/>
                <a:sym typeface="Comfortaa"/>
              </a:endParaRPr>
            </a:p>
          </p:txBody>
        </p:sp>
      </p:grpSp>
      <p:pic>
        <p:nvPicPr>
          <p:cNvPr id="4" name="Audio 3">
            <a:hlinkClick r:id="" action="ppaction://media"/>
            <a:extLst>
              <a:ext uri="{FF2B5EF4-FFF2-40B4-BE49-F238E27FC236}">
                <a16:creationId xmlns:a16="http://schemas.microsoft.com/office/drawing/2014/main" id="{ACD76646-550E-2444-B93B-F49E527BC321}"/>
              </a:ext>
            </a:extLst>
          </p:cNvPr>
          <p:cNvPicPr>
            <a:picLocks noChangeAspect="1"/>
          </p:cNvPicPr>
          <p:nvPr>
            <a:audioFile r:link="rId3"/>
            <p:extLst>
              <p:ext uri="{DAA4B4D4-6D71-4841-9C94-3DE7FCFB9230}">
                <p14:media xmlns:p14="http://schemas.microsoft.com/office/powerpoint/2010/main" r:embed="rId2"/>
              </p:ext>
            </p:extLst>
          </p:nvPr>
        </p:nvPicPr>
        <p:blipFill>
          <a:blip r:embed="rId16"/>
          <a:stretch>
            <a:fillRect/>
          </a:stretch>
        </p:blipFill>
        <p:spPr>
          <a:xfrm>
            <a:off x="8115300" y="58293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79441"/>
    </mc:Choice>
    <mc:Fallback>
      <p:transition spd="slow" advTm="1794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fade">
                                      <p:cBhvr>
                                        <p:cTn id="11" dur="1000"/>
                                        <p:tgtEl>
                                          <p:spTgt spid="7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fade">
                                      <p:cBhvr>
                                        <p:cTn id="16" dur="1000"/>
                                        <p:tgtEl>
                                          <p:spTgt spid="7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fade">
                                      <p:cBhvr>
                                        <p:cTn id="21" dur="1000"/>
                                        <p:tgtEl>
                                          <p:spTgt spid="8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8"/>
                                        </p:tgtEl>
                                        <p:attrNameLst>
                                          <p:attrName>style.visibility</p:attrName>
                                        </p:attrNameLst>
                                      </p:cBhvr>
                                      <p:to>
                                        <p:strVal val="visible"/>
                                      </p:to>
                                    </p:set>
                                    <p:animEffect transition="in" filter="fade">
                                      <p:cBhvr>
                                        <p:cTn id="26"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15"/>
          <p:cNvPicPr preferRelativeResize="0"/>
          <p:nvPr/>
        </p:nvPicPr>
        <p:blipFill>
          <a:blip r:embed="rId6">
            <a:alphaModFix/>
          </a:blip>
          <a:stretch>
            <a:fillRect/>
          </a:stretch>
        </p:blipFill>
        <p:spPr>
          <a:xfrm>
            <a:off x="119025" y="91675"/>
            <a:ext cx="1049138" cy="1000200"/>
          </a:xfrm>
          <a:prstGeom prst="rect">
            <a:avLst/>
          </a:prstGeom>
          <a:noFill/>
          <a:ln>
            <a:noFill/>
          </a:ln>
        </p:spPr>
      </p:pic>
      <p:pic>
        <p:nvPicPr>
          <p:cNvPr id="97" name="Google Shape;97;p15"/>
          <p:cNvPicPr preferRelativeResize="0"/>
          <p:nvPr/>
        </p:nvPicPr>
        <p:blipFill>
          <a:blip r:embed="rId7">
            <a:alphaModFix/>
          </a:blip>
          <a:stretch>
            <a:fillRect/>
          </a:stretch>
        </p:blipFill>
        <p:spPr>
          <a:xfrm>
            <a:off x="7782050" y="91675"/>
            <a:ext cx="1247575" cy="1196310"/>
          </a:xfrm>
          <a:prstGeom prst="rect">
            <a:avLst/>
          </a:prstGeom>
          <a:noFill/>
          <a:ln>
            <a:noFill/>
          </a:ln>
        </p:spPr>
      </p:pic>
      <p:sp>
        <p:nvSpPr>
          <p:cNvPr id="98" name="Google Shape;98;p15"/>
          <p:cNvSpPr/>
          <p:nvPr/>
        </p:nvSpPr>
        <p:spPr>
          <a:xfrm>
            <a:off x="265150" y="174750"/>
            <a:ext cx="2032500" cy="1196400"/>
          </a:xfrm>
          <a:prstGeom prst="roundRect">
            <a:avLst>
              <a:gd name="adj" fmla="val 16667"/>
            </a:avLst>
          </a:prstGeom>
          <a:solidFill>
            <a:srgbClr val="FF9900"/>
          </a:solidFill>
          <a:ln w="28575" cap="flat" cmpd="sng">
            <a:solidFill>
              <a:srgbClr val="783F04"/>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GB" sz="2800">
                <a:solidFill>
                  <a:schemeClr val="dk1"/>
                </a:solidFill>
              </a:rPr>
              <a:t>Learning Outcomes</a:t>
            </a:r>
            <a:endParaRPr/>
          </a:p>
        </p:txBody>
      </p:sp>
      <p:pic>
        <p:nvPicPr>
          <p:cNvPr id="99" name="Google Shape;99;p15"/>
          <p:cNvPicPr preferRelativeResize="0"/>
          <p:nvPr/>
        </p:nvPicPr>
        <p:blipFill>
          <a:blip r:embed="rId8">
            <a:alphaModFix/>
          </a:blip>
          <a:stretch>
            <a:fillRect/>
          </a:stretch>
        </p:blipFill>
        <p:spPr>
          <a:xfrm>
            <a:off x="2768375" y="91675"/>
            <a:ext cx="3983600" cy="1747575"/>
          </a:xfrm>
          <a:prstGeom prst="rect">
            <a:avLst/>
          </a:prstGeom>
          <a:noFill/>
          <a:ln>
            <a:noFill/>
          </a:ln>
        </p:spPr>
      </p:pic>
      <p:pic>
        <p:nvPicPr>
          <p:cNvPr id="100" name="Google Shape;100;p15"/>
          <p:cNvPicPr preferRelativeResize="0"/>
          <p:nvPr/>
        </p:nvPicPr>
        <p:blipFill>
          <a:blip r:embed="rId9">
            <a:alphaModFix/>
          </a:blip>
          <a:stretch>
            <a:fillRect/>
          </a:stretch>
        </p:blipFill>
        <p:spPr>
          <a:xfrm>
            <a:off x="762051" y="4056025"/>
            <a:ext cx="7839339" cy="2801975"/>
          </a:xfrm>
          <a:prstGeom prst="rect">
            <a:avLst/>
          </a:prstGeom>
          <a:noFill/>
          <a:ln>
            <a:noFill/>
          </a:ln>
        </p:spPr>
      </p:pic>
      <p:pic>
        <p:nvPicPr>
          <p:cNvPr id="101" name="Google Shape;101;p15"/>
          <p:cNvPicPr preferRelativeResize="0"/>
          <p:nvPr/>
        </p:nvPicPr>
        <p:blipFill>
          <a:blip r:embed="rId10">
            <a:alphaModFix/>
          </a:blip>
          <a:stretch>
            <a:fillRect/>
          </a:stretch>
        </p:blipFill>
        <p:spPr>
          <a:xfrm>
            <a:off x="986089" y="1839249"/>
            <a:ext cx="7548167" cy="2216775"/>
          </a:xfrm>
          <a:prstGeom prst="rect">
            <a:avLst/>
          </a:prstGeom>
          <a:noFill/>
          <a:ln>
            <a:noFill/>
          </a:ln>
        </p:spPr>
      </p:pic>
      <p:pic>
        <p:nvPicPr>
          <p:cNvPr id="4" name="Audio 3">
            <a:hlinkClick r:id="" action="ppaction://media"/>
            <a:extLst>
              <a:ext uri="{FF2B5EF4-FFF2-40B4-BE49-F238E27FC236}">
                <a16:creationId xmlns:a16="http://schemas.microsoft.com/office/drawing/2014/main" id="{37088F93-5E3E-BA45-82DD-E6186D37C585}"/>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115300" y="5829300"/>
            <a:ext cx="812800" cy="8128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18952"/>
    </mc:Choice>
    <mc:Fallback>
      <p:transition spd="slow" advTm="118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fade">
                                      <p:cBhvr>
                                        <p:cTn id="11"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16"/>
          <p:cNvPicPr preferRelativeResize="0"/>
          <p:nvPr/>
        </p:nvPicPr>
        <p:blipFill>
          <a:blip r:embed="rId5">
            <a:alphaModFix/>
          </a:blip>
          <a:stretch>
            <a:fillRect/>
          </a:stretch>
        </p:blipFill>
        <p:spPr>
          <a:xfrm>
            <a:off x="119025" y="91675"/>
            <a:ext cx="1049138" cy="1000200"/>
          </a:xfrm>
          <a:prstGeom prst="rect">
            <a:avLst/>
          </a:prstGeom>
          <a:noFill/>
          <a:ln>
            <a:noFill/>
          </a:ln>
        </p:spPr>
      </p:pic>
      <p:pic>
        <p:nvPicPr>
          <p:cNvPr id="107" name="Google Shape;107;p16"/>
          <p:cNvPicPr preferRelativeResize="0"/>
          <p:nvPr/>
        </p:nvPicPr>
        <p:blipFill>
          <a:blip r:embed="rId6">
            <a:alphaModFix/>
          </a:blip>
          <a:stretch>
            <a:fillRect/>
          </a:stretch>
        </p:blipFill>
        <p:spPr>
          <a:xfrm>
            <a:off x="7782050" y="91675"/>
            <a:ext cx="1247575" cy="1196310"/>
          </a:xfrm>
          <a:prstGeom prst="rect">
            <a:avLst/>
          </a:prstGeom>
          <a:noFill/>
          <a:ln>
            <a:noFill/>
          </a:ln>
        </p:spPr>
      </p:pic>
      <p:sp>
        <p:nvSpPr>
          <p:cNvPr id="108" name="Google Shape;108;p16"/>
          <p:cNvSpPr/>
          <p:nvPr/>
        </p:nvSpPr>
        <p:spPr>
          <a:xfrm>
            <a:off x="1228963" y="67375"/>
            <a:ext cx="6492300" cy="896400"/>
          </a:xfrm>
          <a:prstGeom prst="roundRect">
            <a:avLst>
              <a:gd name="adj" fmla="val 16667"/>
            </a:avLst>
          </a:prstGeom>
          <a:solidFill>
            <a:srgbClr val="FF9900"/>
          </a:solidFill>
          <a:ln w="28575" cap="flat" cmpd="sng">
            <a:solidFill>
              <a:srgbClr val="783F04"/>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sz="2800">
                <a:solidFill>
                  <a:schemeClr val="dk1"/>
                </a:solidFill>
              </a:rPr>
              <a:t>Module 2 Overview</a:t>
            </a:r>
            <a:endParaRPr/>
          </a:p>
        </p:txBody>
      </p:sp>
      <p:graphicFrame>
        <p:nvGraphicFramePr>
          <p:cNvPr id="109" name="Google Shape;109;p16"/>
          <p:cNvGraphicFramePr/>
          <p:nvPr/>
        </p:nvGraphicFramePr>
        <p:xfrm>
          <a:off x="152400" y="1211750"/>
          <a:ext cx="8877225" cy="5414440"/>
        </p:xfrm>
        <a:graphic>
          <a:graphicData uri="http://schemas.openxmlformats.org/drawingml/2006/table">
            <a:tbl>
              <a:tblPr bandRow="1" bandCol="1">
                <a:noFill/>
                <a:tableStyleId>{CD71CBD6-D8F4-4774-ADBD-A9451FC22DBA}</a:tableStyleId>
              </a:tblPr>
              <a:tblGrid>
                <a:gridCol w="902975">
                  <a:extLst>
                    <a:ext uri="{9D8B030D-6E8A-4147-A177-3AD203B41FA5}">
                      <a16:colId xmlns:a16="http://schemas.microsoft.com/office/drawing/2014/main" val="20000"/>
                    </a:ext>
                  </a:extLst>
                </a:gridCol>
                <a:gridCol w="3751850">
                  <a:extLst>
                    <a:ext uri="{9D8B030D-6E8A-4147-A177-3AD203B41FA5}">
                      <a16:colId xmlns:a16="http://schemas.microsoft.com/office/drawing/2014/main" val="20001"/>
                    </a:ext>
                  </a:extLst>
                </a:gridCol>
                <a:gridCol w="2221425">
                  <a:extLst>
                    <a:ext uri="{9D8B030D-6E8A-4147-A177-3AD203B41FA5}">
                      <a16:colId xmlns:a16="http://schemas.microsoft.com/office/drawing/2014/main" val="20002"/>
                    </a:ext>
                  </a:extLst>
                </a:gridCol>
                <a:gridCol w="2000975">
                  <a:extLst>
                    <a:ext uri="{9D8B030D-6E8A-4147-A177-3AD203B41FA5}">
                      <a16:colId xmlns:a16="http://schemas.microsoft.com/office/drawing/2014/main" val="20003"/>
                    </a:ext>
                  </a:extLst>
                </a:gridCol>
              </a:tblGrid>
              <a:tr h="1028775">
                <a:tc rowSpan="2">
                  <a:txBody>
                    <a:bodyPr/>
                    <a:lstStyle/>
                    <a:p>
                      <a:pPr marL="0" lvl="0" indent="0" algn="ctr" rtl="0">
                        <a:spcBef>
                          <a:spcPts val="0"/>
                        </a:spcBef>
                        <a:spcAft>
                          <a:spcPts val="0"/>
                        </a:spcAft>
                        <a:buNone/>
                      </a:pPr>
                      <a:r>
                        <a:rPr lang="en-GB" sz="1600" b="1" i="1">
                          <a:latin typeface="Times New Roman"/>
                          <a:ea typeface="Times New Roman"/>
                          <a:cs typeface="Times New Roman"/>
                          <a:sym typeface="Times New Roman"/>
                        </a:rPr>
                        <a:t>Week 1</a:t>
                      </a:r>
                      <a:endParaRPr sz="1600" b="1" i="1">
                        <a:latin typeface="Times New Roman"/>
                        <a:ea typeface="Times New Roman"/>
                        <a:cs typeface="Times New Roman"/>
                        <a:sym typeface="Times New Roman"/>
                      </a:endParaRPr>
                    </a:p>
                    <a:p>
                      <a:pPr marL="0" lvl="0" indent="0" algn="ctr" rtl="0">
                        <a:spcBef>
                          <a:spcPts val="0"/>
                        </a:spcBef>
                        <a:spcAft>
                          <a:spcPts val="0"/>
                        </a:spcAft>
                        <a:buNone/>
                      </a:pPr>
                      <a:r>
                        <a:rPr lang="en-GB" sz="1600" b="1" i="1">
                          <a:latin typeface="Times New Roman"/>
                          <a:ea typeface="Times New Roman"/>
                          <a:cs typeface="Times New Roman"/>
                          <a:sym typeface="Times New Roman"/>
                        </a:rPr>
                        <a:t>16 - 20 Nov</a:t>
                      </a:r>
                      <a:endParaRPr sz="16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D0E0E3"/>
                    </a:solidFill>
                  </a:tcPr>
                </a:tc>
                <a:tc>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Introduction to Module 2</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Feedback on Assignment 1</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Overview of Assignment 2</a:t>
                      </a:r>
                      <a:endParaRPr sz="13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Group Check-in Session (zoom)</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i="1">
                          <a:latin typeface="Times New Roman"/>
                          <a:ea typeface="Times New Roman"/>
                          <a:cs typeface="Times New Roman"/>
                          <a:sym typeface="Times New Roman"/>
                        </a:rPr>
                        <a:t>Handouts &amp; Guidelines</a:t>
                      </a:r>
                      <a:endParaRPr sz="1300">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Small group, peer discussion</a:t>
                      </a:r>
                      <a:endParaRPr sz="1300">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62150">
                <a:tc vMerge="1">
                  <a:txBody>
                    <a:bodyPr/>
                    <a:lstStyle/>
                    <a:p>
                      <a:endParaRPr lang="en-US"/>
                    </a:p>
                  </a:txBody>
                  <a:tcPr/>
                </a:tc>
                <a:tc rowSpan="2">
                  <a:txBody>
                    <a:bodyPr/>
                    <a:lstStyle/>
                    <a:p>
                      <a:pPr marL="0" lvl="0" indent="0" algn="ctr" rtl="0">
                        <a:spcBef>
                          <a:spcPts val="0"/>
                        </a:spcBef>
                        <a:spcAft>
                          <a:spcPts val="0"/>
                        </a:spcAft>
                        <a:buNone/>
                      </a:pPr>
                      <a:r>
                        <a:rPr lang="en-GB" sz="1300" b="1" u="sng">
                          <a:latin typeface="Times New Roman"/>
                          <a:ea typeface="Times New Roman"/>
                          <a:cs typeface="Times New Roman"/>
                          <a:sym typeface="Times New Roman"/>
                        </a:rPr>
                        <a:t>Topic 2.1</a:t>
                      </a:r>
                      <a:endParaRPr sz="1300" b="1" u="sng">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PURPOSE of STAKEHOLDER ENGAGEMENT</a:t>
                      </a:r>
                      <a:endParaRPr sz="13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rowSpan="2">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Narrated Powerpoint</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Handout</a:t>
                      </a:r>
                      <a:endParaRPr sz="13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rowSpan="2">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Readings</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Small group, peer discussion</a:t>
                      </a:r>
                      <a:endParaRPr sz="13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93825">
                <a:tc rowSpan="2">
                  <a:txBody>
                    <a:bodyPr/>
                    <a:lstStyle/>
                    <a:p>
                      <a:pPr marL="0" lvl="0" indent="0" algn="ctr" rtl="0">
                        <a:spcBef>
                          <a:spcPts val="0"/>
                        </a:spcBef>
                        <a:spcAft>
                          <a:spcPts val="0"/>
                        </a:spcAft>
                        <a:buNone/>
                      </a:pPr>
                      <a:r>
                        <a:rPr lang="en-GB" sz="1600" b="1">
                          <a:latin typeface="Times New Roman"/>
                          <a:ea typeface="Times New Roman"/>
                          <a:cs typeface="Times New Roman"/>
                          <a:sym typeface="Times New Roman"/>
                        </a:rPr>
                        <a:t>Week 2</a:t>
                      </a:r>
                      <a:endParaRPr sz="1600" b="1">
                        <a:latin typeface="Times New Roman"/>
                        <a:ea typeface="Times New Roman"/>
                        <a:cs typeface="Times New Roman"/>
                        <a:sym typeface="Times New Roman"/>
                      </a:endParaRPr>
                    </a:p>
                    <a:p>
                      <a:pPr marL="0" lvl="0" indent="0" algn="ctr" rtl="0">
                        <a:spcBef>
                          <a:spcPts val="0"/>
                        </a:spcBef>
                        <a:spcAft>
                          <a:spcPts val="0"/>
                        </a:spcAft>
                        <a:buNone/>
                      </a:pPr>
                      <a:r>
                        <a:rPr lang="en-GB" sz="1600" b="1">
                          <a:latin typeface="Times New Roman"/>
                          <a:ea typeface="Times New Roman"/>
                          <a:cs typeface="Times New Roman"/>
                          <a:sym typeface="Times New Roman"/>
                        </a:rPr>
                        <a:t>13 - 27 Nov</a:t>
                      </a:r>
                      <a:endParaRPr sz="1600" b="1" i="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D0E0E3"/>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2"/>
                  </a:ext>
                </a:extLst>
              </a:tr>
              <a:tr h="666675">
                <a:tc vMerge="1">
                  <a:txBody>
                    <a:bodyPr/>
                    <a:lstStyle/>
                    <a:p>
                      <a:endParaRPr lang="en-US"/>
                    </a:p>
                  </a:txBody>
                  <a:tcPr/>
                </a:tc>
                <a:tc rowSpan="2">
                  <a:txBody>
                    <a:bodyPr/>
                    <a:lstStyle/>
                    <a:p>
                      <a:pPr marL="0" lvl="0" indent="0" algn="ctr" rtl="0">
                        <a:spcBef>
                          <a:spcPts val="0"/>
                        </a:spcBef>
                        <a:spcAft>
                          <a:spcPts val="0"/>
                        </a:spcAft>
                        <a:buNone/>
                      </a:pPr>
                      <a:r>
                        <a:rPr lang="en-GB" sz="1300" b="1" u="sng">
                          <a:latin typeface="Times New Roman"/>
                          <a:ea typeface="Times New Roman"/>
                          <a:cs typeface="Times New Roman"/>
                          <a:sym typeface="Times New Roman"/>
                        </a:rPr>
                        <a:t>Topic 2.2 </a:t>
                      </a:r>
                      <a:endParaRPr sz="1300" b="1" u="sng">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PROCESSES of STAKEHOLDER ENGAGEMENT</a:t>
                      </a:r>
                      <a:endParaRPr sz="1300">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rowSpan="2">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Narrated Powerpoint</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Handouts</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Expert Videos</a:t>
                      </a:r>
                      <a:endParaRPr sz="13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rowSpan="2">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Readings</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Small group, peer discussion</a:t>
                      </a:r>
                      <a:endParaRPr sz="13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70350">
                <a:tc rowSpan="2">
                  <a:txBody>
                    <a:bodyPr/>
                    <a:lstStyle/>
                    <a:p>
                      <a:pPr marL="0" lvl="0" indent="0" algn="ctr" rtl="0">
                        <a:spcBef>
                          <a:spcPts val="0"/>
                        </a:spcBef>
                        <a:spcAft>
                          <a:spcPts val="0"/>
                        </a:spcAft>
                        <a:buNone/>
                      </a:pPr>
                      <a:r>
                        <a:rPr lang="en-GB" sz="1600" b="1">
                          <a:latin typeface="Times New Roman"/>
                          <a:ea typeface="Times New Roman"/>
                          <a:cs typeface="Times New Roman"/>
                          <a:sym typeface="Times New Roman"/>
                        </a:rPr>
                        <a:t>Week 3 </a:t>
                      </a:r>
                      <a:endParaRPr sz="1600" b="1">
                        <a:latin typeface="Times New Roman"/>
                        <a:ea typeface="Times New Roman"/>
                        <a:cs typeface="Times New Roman"/>
                        <a:sym typeface="Times New Roman"/>
                      </a:endParaRPr>
                    </a:p>
                    <a:p>
                      <a:pPr marL="0" lvl="0" indent="0" algn="ctr" rtl="0">
                        <a:spcBef>
                          <a:spcPts val="0"/>
                        </a:spcBef>
                        <a:spcAft>
                          <a:spcPts val="0"/>
                        </a:spcAft>
                        <a:buNone/>
                      </a:pPr>
                      <a:r>
                        <a:rPr lang="en-GB" sz="1600" b="1">
                          <a:latin typeface="Times New Roman"/>
                          <a:ea typeface="Times New Roman"/>
                          <a:cs typeface="Times New Roman"/>
                          <a:sym typeface="Times New Roman"/>
                        </a:rPr>
                        <a:t>30 Nov - 4 Dec</a:t>
                      </a:r>
                      <a:endParaRPr sz="16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solidFill>
                      <a:srgbClr val="D0E0E3"/>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940650">
                <a:tc vMerge="1">
                  <a:txBody>
                    <a:bodyPr/>
                    <a:lstStyle/>
                    <a:p>
                      <a:endParaRPr lang="en-US"/>
                    </a:p>
                  </a:txBody>
                  <a:tcPr/>
                </a:tc>
                <a:tc>
                  <a:txBody>
                    <a:bodyPr/>
                    <a:lstStyle/>
                    <a:p>
                      <a:pPr marL="0" lvl="0" indent="0" algn="ctr" rtl="0">
                        <a:spcBef>
                          <a:spcPts val="0"/>
                        </a:spcBef>
                        <a:spcAft>
                          <a:spcPts val="0"/>
                        </a:spcAft>
                        <a:buNone/>
                      </a:pPr>
                      <a:r>
                        <a:rPr lang="en-GB" sz="1300" b="1" u="sng">
                          <a:latin typeface="Times New Roman"/>
                          <a:ea typeface="Times New Roman"/>
                          <a:cs typeface="Times New Roman"/>
                          <a:sym typeface="Times New Roman"/>
                        </a:rPr>
                        <a:t>Topic 2.3 </a:t>
                      </a:r>
                      <a:endParaRPr sz="1300" b="1" u="sng">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PRINCIPLES of STAKEHOLDER ENGAGEMENT</a:t>
                      </a:r>
                      <a:endParaRPr sz="1300" b="1" i="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Narrated Powerpoint</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Handout</a:t>
                      </a:r>
                      <a:endParaRPr sz="13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Readings</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Small group, peer discussion</a:t>
                      </a:r>
                      <a:endParaRPr sz="13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1028775">
                <a:tc rowSpan="2">
                  <a:txBody>
                    <a:bodyPr/>
                    <a:lstStyle/>
                    <a:p>
                      <a:pPr marL="0" lvl="0" indent="0" algn="ctr" rtl="0">
                        <a:spcBef>
                          <a:spcPts val="0"/>
                        </a:spcBef>
                        <a:spcAft>
                          <a:spcPts val="0"/>
                        </a:spcAft>
                        <a:buNone/>
                      </a:pPr>
                      <a:r>
                        <a:rPr lang="en-GB" sz="1600" b="1">
                          <a:latin typeface="Times New Roman"/>
                          <a:ea typeface="Times New Roman"/>
                          <a:cs typeface="Times New Roman"/>
                          <a:sym typeface="Times New Roman"/>
                        </a:rPr>
                        <a:t>Week 4</a:t>
                      </a:r>
                      <a:endParaRPr sz="1600" b="1">
                        <a:latin typeface="Times New Roman"/>
                        <a:ea typeface="Times New Roman"/>
                        <a:cs typeface="Times New Roman"/>
                        <a:sym typeface="Times New Roman"/>
                      </a:endParaRPr>
                    </a:p>
                    <a:p>
                      <a:pPr marL="0" lvl="0" indent="0" algn="ctr" rtl="0">
                        <a:spcBef>
                          <a:spcPts val="0"/>
                        </a:spcBef>
                        <a:spcAft>
                          <a:spcPts val="0"/>
                        </a:spcAft>
                        <a:buNone/>
                      </a:pPr>
                      <a:r>
                        <a:rPr lang="en-GB" sz="1600" b="1">
                          <a:latin typeface="Times New Roman"/>
                          <a:ea typeface="Times New Roman"/>
                          <a:cs typeface="Times New Roman"/>
                          <a:sym typeface="Times New Roman"/>
                        </a:rPr>
                        <a:t>7 - 11 Dec</a:t>
                      </a:r>
                      <a:endParaRPr sz="16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D0E0E3"/>
                    </a:solidFill>
                  </a:tcPr>
                </a:tc>
                <a:tc>
                  <a:txBody>
                    <a:bodyPr/>
                    <a:lstStyle/>
                    <a:p>
                      <a:pPr marL="0" lvl="0" indent="0" algn="ctr" rtl="0">
                        <a:spcBef>
                          <a:spcPts val="0"/>
                        </a:spcBef>
                        <a:spcAft>
                          <a:spcPts val="0"/>
                        </a:spcAft>
                        <a:buNone/>
                      </a:pPr>
                      <a:r>
                        <a:rPr lang="en-GB" sz="1300" b="1" u="sng">
                          <a:latin typeface="Times New Roman"/>
                          <a:ea typeface="Times New Roman"/>
                          <a:cs typeface="Times New Roman"/>
                          <a:sym typeface="Times New Roman"/>
                        </a:rPr>
                        <a:t>Topic 2.4 </a:t>
                      </a:r>
                      <a:endParaRPr sz="1300" b="1" u="sng">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PRACTICALITIES of STAKEHOLDER ENGAGEMENT</a:t>
                      </a:r>
                      <a:endParaRPr sz="1300">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Narrated Powerpoint</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Handout</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Expert Videos</a:t>
                      </a:r>
                      <a:endParaRPr sz="13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Readings</a:t>
                      </a:r>
                      <a:endParaRPr sz="1300" b="1">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Small group, peer discussion</a:t>
                      </a:r>
                      <a:endParaRPr sz="1300">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635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510275">
                <a:tc vMerge="1">
                  <a:txBody>
                    <a:bodyPr/>
                    <a:lstStyle/>
                    <a:p>
                      <a:endParaRPr lang="en-US"/>
                    </a:p>
                  </a:txBody>
                  <a:tcPr/>
                </a:tc>
                <a:tc>
                  <a:txBody>
                    <a:bodyPr/>
                    <a:lstStyle/>
                    <a:p>
                      <a:pPr marL="0" lvl="0" indent="0" algn="ctr" rtl="0">
                        <a:spcBef>
                          <a:spcPts val="0"/>
                        </a:spcBef>
                        <a:spcAft>
                          <a:spcPts val="0"/>
                        </a:spcAft>
                        <a:buNone/>
                      </a:pPr>
                      <a:r>
                        <a:rPr lang="en-GB" sz="1300" b="1" u="sng">
                          <a:latin typeface="Times New Roman"/>
                          <a:ea typeface="Times New Roman"/>
                          <a:cs typeface="Times New Roman"/>
                          <a:sym typeface="Times New Roman"/>
                        </a:rPr>
                        <a:t>Additional Assignment Support</a:t>
                      </a:r>
                      <a:endParaRPr sz="1300" b="1" u="sng">
                        <a:latin typeface="Times New Roman"/>
                        <a:ea typeface="Times New Roman"/>
                        <a:cs typeface="Times New Roman"/>
                        <a:sym typeface="Times New Roman"/>
                      </a:endParaRPr>
                    </a:p>
                    <a:p>
                      <a:pPr marL="0" lvl="0" indent="0" algn="ctr" rtl="0">
                        <a:spcBef>
                          <a:spcPts val="0"/>
                        </a:spcBef>
                        <a:spcAft>
                          <a:spcPts val="0"/>
                        </a:spcAft>
                        <a:buNone/>
                      </a:pPr>
                      <a:r>
                        <a:rPr lang="en-GB" sz="1300" b="1">
                          <a:latin typeface="Times New Roman"/>
                          <a:ea typeface="Times New Roman"/>
                          <a:cs typeface="Times New Roman"/>
                          <a:sym typeface="Times New Roman"/>
                        </a:rPr>
                        <a:t>Module 2 Assignment in focus</a:t>
                      </a:r>
                      <a:endParaRPr sz="1300">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Assignment guideline</a:t>
                      </a:r>
                      <a:endParaRPr sz="1300" b="1">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GB" sz="1300" b="1">
                          <a:latin typeface="Times New Roman"/>
                          <a:ea typeface="Times New Roman"/>
                          <a:cs typeface="Times New Roman"/>
                          <a:sym typeface="Times New Roman"/>
                        </a:rPr>
                        <a:t>Small group, peer discussion</a:t>
                      </a:r>
                      <a:endParaRPr sz="1300">
                        <a:latin typeface="Times New Roman"/>
                        <a:ea typeface="Times New Roman"/>
                        <a:cs typeface="Times New Roman"/>
                        <a:sym typeface="Times New Roman"/>
                      </a:endParaRPr>
                    </a:p>
                  </a:txBody>
                  <a:tcPr marL="73025" marR="73025" marT="63500" marB="63500" anchor="ctr">
                    <a:lnL w="6350" cap="flat" cmpd="sng">
                      <a:solidFill>
                        <a:srgbClr val="000000"/>
                      </a:solidFill>
                      <a:prstDash val="solid"/>
                      <a:round/>
                      <a:headEnd type="none" w="sm" len="sm"/>
                      <a:tailEnd type="none" w="sm" len="sm"/>
                    </a:lnL>
                    <a:lnR w="6350" cap="flat" cmpd="sng">
                      <a:solidFill>
                        <a:srgbClr val="000000"/>
                      </a:solidFill>
                      <a:prstDash val="solid"/>
                      <a:round/>
                      <a:headEnd type="none" w="sm" len="sm"/>
                      <a:tailEnd type="none" w="sm" len="sm"/>
                    </a:lnR>
                    <a:lnT w="635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pic>
        <p:nvPicPr>
          <p:cNvPr id="3" name="Audio 2">
            <a:hlinkClick r:id="" action="ppaction://media"/>
            <a:extLst>
              <a:ext uri="{FF2B5EF4-FFF2-40B4-BE49-F238E27FC236}">
                <a16:creationId xmlns:a16="http://schemas.microsoft.com/office/drawing/2014/main" id="{8149AB07-13E7-C442-A1D9-61AC7641ABE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5133"/>
    </mc:Choice>
    <mc:Fallback>
      <p:transition spd="slow" advTm="1151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17"/>
          <p:cNvPicPr preferRelativeResize="0"/>
          <p:nvPr/>
        </p:nvPicPr>
        <p:blipFill>
          <a:blip r:embed="rId5">
            <a:alphaModFix/>
          </a:blip>
          <a:stretch>
            <a:fillRect/>
          </a:stretch>
        </p:blipFill>
        <p:spPr>
          <a:xfrm>
            <a:off x="119025" y="91675"/>
            <a:ext cx="1049138" cy="1000200"/>
          </a:xfrm>
          <a:prstGeom prst="rect">
            <a:avLst/>
          </a:prstGeom>
          <a:noFill/>
          <a:ln>
            <a:noFill/>
          </a:ln>
        </p:spPr>
      </p:pic>
      <p:pic>
        <p:nvPicPr>
          <p:cNvPr id="115" name="Google Shape;115;p17"/>
          <p:cNvPicPr preferRelativeResize="0"/>
          <p:nvPr/>
        </p:nvPicPr>
        <p:blipFill>
          <a:blip r:embed="rId6">
            <a:alphaModFix/>
          </a:blip>
          <a:stretch>
            <a:fillRect/>
          </a:stretch>
        </p:blipFill>
        <p:spPr>
          <a:xfrm>
            <a:off x="7782050" y="91675"/>
            <a:ext cx="1247575" cy="1196310"/>
          </a:xfrm>
          <a:prstGeom prst="rect">
            <a:avLst/>
          </a:prstGeom>
          <a:noFill/>
          <a:ln>
            <a:noFill/>
          </a:ln>
        </p:spPr>
      </p:pic>
      <p:sp>
        <p:nvSpPr>
          <p:cNvPr id="116" name="Google Shape;116;p17"/>
          <p:cNvSpPr/>
          <p:nvPr/>
        </p:nvSpPr>
        <p:spPr>
          <a:xfrm>
            <a:off x="1228963" y="67375"/>
            <a:ext cx="6492300" cy="896400"/>
          </a:xfrm>
          <a:prstGeom prst="roundRect">
            <a:avLst>
              <a:gd name="adj" fmla="val 16667"/>
            </a:avLst>
          </a:prstGeom>
          <a:solidFill>
            <a:srgbClr val="FF9900"/>
          </a:solidFill>
          <a:ln w="28575" cap="flat" cmpd="sng">
            <a:solidFill>
              <a:srgbClr val="783F04"/>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sz="2800">
                <a:solidFill>
                  <a:schemeClr val="dk1"/>
                </a:solidFill>
              </a:rPr>
              <a:t>Module 2 Important Notice!</a:t>
            </a:r>
            <a:endParaRPr/>
          </a:p>
        </p:txBody>
      </p:sp>
      <p:sp>
        <p:nvSpPr>
          <p:cNvPr id="117" name="Google Shape;117;p17"/>
          <p:cNvSpPr/>
          <p:nvPr/>
        </p:nvSpPr>
        <p:spPr>
          <a:xfrm>
            <a:off x="3747298" y="827475"/>
            <a:ext cx="1649400" cy="324900"/>
          </a:xfrm>
          <a:prstGeom prst="roundRect">
            <a:avLst>
              <a:gd name="adj" fmla="val 16667"/>
            </a:avLst>
          </a:prstGeom>
          <a:solidFill>
            <a:srgbClr val="F1C232"/>
          </a:solidFill>
          <a:ln w="2857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dk1"/>
                </a:solidFill>
              </a:rPr>
              <a:t>Matthew Weaver</a:t>
            </a:r>
            <a:endParaRPr/>
          </a:p>
        </p:txBody>
      </p:sp>
      <p:pic>
        <p:nvPicPr>
          <p:cNvPr id="118" name="Google Shape;118;p17"/>
          <p:cNvPicPr preferRelativeResize="0"/>
          <p:nvPr/>
        </p:nvPicPr>
        <p:blipFill>
          <a:blip r:embed="rId7">
            <a:alphaModFix/>
          </a:blip>
          <a:stretch>
            <a:fillRect/>
          </a:stretch>
        </p:blipFill>
        <p:spPr>
          <a:xfrm>
            <a:off x="190000" y="2168975"/>
            <a:ext cx="5760725" cy="3559375"/>
          </a:xfrm>
          <a:prstGeom prst="rect">
            <a:avLst/>
          </a:prstGeom>
          <a:noFill/>
          <a:ln>
            <a:noFill/>
          </a:ln>
        </p:spPr>
      </p:pic>
      <p:sp>
        <p:nvSpPr>
          <p:cNvPr id="119" name="Google Shape;119;p17"/>
          <p:cNvSpPr/>
          <p:nvPr/>
        </p:nvSpPr>
        <p:spPr>
          <a:xfrm>
            <a:off x="4521150" y="2056125"/>
            <a:ext cx="1572000" cy="3736200"/>
          </a:xfrm>
          <a:prstGeom prst="roundRect">
            <a:avLst>
              <a:gd name="adj" fmla="val 16667"/>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0" name="Google Shape;120;p17"/>
          <p:cNvPicPr preferRelativeResize="0"/>
          <p:nvPr/>
        </p:nvPicPr>
        <p:blipFill>
          <a:blip r:embed="rId8">
            <a:alphaModFix/>
          </a:blip>
          <a:stretch>
            <a:fillRect/>
          </a:stretch>
        </p:blipFill>
        <p:spPr>
          <a:xfrm>
            <a:off x="7362750" y="4060760"/>
            <a:ext cx="1666875" cy="2743200"/>
          </a:xfrm>
          <a:prstGeom prst="rect">
            <a:avLst/>
          </a:prstGeom>
          <a:noFill/>
          <a:ln>
            <a:noFill/>
          </a:ln>
        </p:spPr>
      </p:pic>
      <p:sp>
        <p:nvSpPr>
          <p:cNvPr id="121" name="Google Shape;121;p17"/>
          <p:cNvSpPr/>
          <p:nvPr/>
        </p:nvSpPr>
        <p:spPr>
          <a:xfrm>
            <a:off x="6231125" y="1679950"/>
            <a:ext cx="2733300" cy="2380800"/>
          </a:xfrm>
          <a:prstGeom prst="roundRect">
            <a:avLst>
              <a:gd name="adj" fmla="val 16667"/>
            </a:avLst>
          </a:prstGeom>
          <a:solidFill>
            <a:schemeClr val="accent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900" b="1">
                <a:solidFill>
                  <a:srgbClr val="FFFFFF"/>
                </a:solidFill>
                <a:latin typeface="Comfortaa"/>
                <a:ea typeface="Comfortaa"/>
                <a:cs typeface="Comfortaa"/>
                <a:sym typeface="Comfortaa"/>
              </a:rPr>
              <a:t>Important note about readings. Only the handout is compulsory. Additional readings provided are optional</a:t>
            </a:r>
            <a:endParaRPr sz="1900" b="1">
              <a:solidFill>
                <a:srgbClr val="FFFFFF"/>
              </a:solidFill>
              <a:latin typeface="Comfortaa"/>
              <a:ea typeface="Comfortaa"/>
              <a:cs typeface="Comfortaa"/>
              <a:sym typeface="Comfortaa"/>
            </a:endParaRPr>
          </a:p>
        </p:txBody>
      </p:sp>
      <p:pic>
        <p:nvPicPr>
          <p:cNvPr id="3" name="Audio 2">
            <a:hlinkClick r:id="" action="ppaction://media"/>
            <a:extLst>
              <a:ext uri="{FF2B5EF4-FFF2-40B4-BE49-F238E27FC236}">
                <a16:creationId xmlns:a16="http://schemas.microsoft.com/office/drawing/2014/main" id="{5DC231F9-5952-8A41-A3D6-3C9D5F5C318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3985"/>
    </mc:Choice>
    <mc:Fallback>
      <p:transition spd="slow" advTm="539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18"/>
          <p:cNvPicPr preferRelativeResize="0"/>
          <p:nvPr/>
        </p:nvPicPr>
        <p:blipFill>
          <a:blip r:embed="rId5">
            <a:alphaModFix/>
          </a:blip>
          <a:stretch>
            <a:fillRect/>
          </a:stretch>
        </p:blipFill>
        <p:spPr>
          <a:xfrm>
            <a:off x="1192763" y="1417550"/>
            <a:ext cx="6914033" cy="4281125"/>
          </a:xfrm>
          <a:prstGeom prst="rect">
            <a:avLst/>
          </a:prstGeom>
          <a:noFill/>
          <a:ln>
            <a:noFill/>
          </a:ln>
        </p:spPr>
      </p:pic>
      <p:pic>
        <p:nvPicPr>
          <p:cNvPr id="127" name="Google Shape;127;p18"/>
          <p:cNvPicPr preferRelativeResize="0"/>
          <p:nvPr/>
        </p:nvPicPr>
        <p:blipFill>
          <a:blip r:embed="rId6">
            <a:alphaModFix/>
          </a:blip>
          <a:stretch>
            <a:fillRect/>
          </a:stretch>
        </p:blipFill>
        <p:spPr>
          <a:xfrm>
            <a:off x="6868725" y="1028850"/>
            <a:ext cx="899575" cy="658150"/>
          </a:xfrm>
          <a:prstGeom prst="rect">
            <a:avLst/>
          </a:prstGeom>
          <a:noFill/>
          <a:ln>
            <a:noFill/>
          </a:ln>
        </p:spPr>
      </p:pic>
      <p:sp>
        <p:nvSpPr>
          <p:cNvPr id="128" name="Google Shape;128;p18"/>
          <p:cNvSpPr/>
          <p:nvPr/>
        </p:nvSpPr>
        <p:spPr>
          <a:xfrm>
            <a:off x="54075" y="5828250"/>
            <a:ext cx="9039000" cy="1000200"/>
          </a:xfrm>
          <a:prstGeom prst="roundRect">
            <a:avLst>
              <a:gd name="adj" fmla="val 16667"/>
            </a:avLst>
          </a:prstGeom>
          <a:solidFill>
            <a:srgbClr val="F3F3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9" name="Google Shape;129;p18"/>
          <p:cNvPicPr preferRelativeResize="0"/>
          <p:nvPr/>
        </p:nvPicPr>
        <p:blipFill rotWithShape="1">
          <a:blip r:embed="rId7">
            <a:alphaModFix/>
          </a:blip>
          <a:srcRect/>
          <a:stretch/>
        </p:blipFill>
        <p:spPr>
          <a:xfrm>
            <a:off x="186056" y="5880211"/>
            <a:ext cx="1456734" cy="896287"/>
          </a:xfrm>
          <a:prstGeom prst="rect">
            <a:avLst/>
          </a:prstGeom>
          <a:noFill/>
          <a:ln>
            <a:noFill/>
          </a:ln>
          <a:effectLst>
            <a:outerShdw blurRad="57150" dist="19050" dir="5400000" algn="bl" rotWithShape="0">
              <a:srgbClr val="000000">
                <a:alpha val="50000"/>
              </a:srgbClr>
            </a:outerShdw>
          </a:effectLst>
        </p:spPr>
      </p:pic>
      <p:pic>
        <p:nvPicPr>
          <p:cNvPr id="130" name="Google Shape;130;p18"/>
          <p:cNvPicPr preferRelativeResize="0"/>
          <p:nvPr/>
        </p:nvPicPr>
        <p:blipFill>
          <a:blip r:embed="rId8">
            <a:alphaModFix/>
          </a:blip>
          <a:stretch>
            <a:fillRect/>
          </a:stretch>
        </p:blipFill>
        <p:spPr>
          <a:xfrm>
            <a:off x="7495350" y="5919750"/>
            <a:ext cx="1534272" cy="817200"/>
          </a:xfrm>
          <a:prstGeom prst="rect">
            <a:avLst/>
          </a:prstGeom>
          <a:noFill/>
          <a:ln>
            <a:noFill/>
          </a:ln>
        </p:spPr>
      </p:pic>
      <p:sp>
        <p:nvSpPr>
          <p:cNvPr id="131" name="Google Shape;131;p18"/>
          <p:cNvSpPr/>
          <p:nvPr/>
        </p:nvSpPr>
        <p:spPr>
          <a:xfrm>
            <a:off x="1725750" y="5919750"/>
            <a:ext cx="5769600" cy="817200"/>
          </a:xfrm>
          <a:prstGeom prst="roundRect">
            <a:avLst>
              <a:gd name="adj" fmla="val 16667"/>
            </a:avLst>
          </a:prstGeom>
          <a:solidFill>
            <a:srgbClr val="44546A">
              <a:alpha val="93730"/>
            </a:srgbClr>
          </a:solidFill>
          <a:ln w="9525" cap="flat" cmpd="sng">
            <a:solidFill>
              <a:srgbClr val="9CC2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a:solidFill>
                  <a:srgbClr val="FFFFFF"/>
                </a:solidFill>
                <a:latin typeface="Trebuchet MS"/>
                <a:ea typeface="Trebuchet MS"/>
                <a:cs typeface="Trebuchet MS"/>
                <a:sym typeface="Trebuchet MS"/>
              </a:rPr>
              <a:t>Facilitating Social Learning and Stakeholder Engagement in Natural Resource Management Contexts (Training of Trainers): Introductory Course</a:t>
            </a:r>
            <a:endParaRPr>
              <a:solidFill>
                <a:srgbClr val="FFFFFF"/>
              </a:solidFill>
              <a:latin typeface="Trebuchet MS"/>
              <a:ea typeface="Trebuchet MS"/>
              <a:cs typeface="Trebuchet MS"/>
              <a:sym typeface="Trebuchet MS"/>
            </a:endParaRPr>
          </a:p>
        </p:txBody>
      </p:sp>
      <p:pic>
        <p:nvPicPr>
          <p:cNvPr id="132" name="Google Shape;132;p18"/>
          <p:cNvPicPr preferRelativeResize="0"/>
          <p:nvPr/>
        </p:nvPicPr>
        <p:blipFill>
          <a:blip r:embed="rId9">
            <a:alphaModFix/>
          </a:blip>
          <a:stretch>
            <a:fillRect/>
          </a:stretch>
        </p:blipFill>
        <p:spPr>
          <a:xfrm>
            <a:off x="119025" y="91675"/>
            <a:ext cx="1049138" cy="1000200"/>
          </a:xfrm>
          <a:prstGeom prst="rect">
            <a:avLst/>
          </a:prstGeom>
          <a:noFill/>
          <a:ln>
            <a:noFill/>
          </a:ln>
        </p:spPr>
      </p:pic>
      <p:pic>
        <p:nvPicPr>
          <p:cNvPr id="133" name="Google Shape;133;p18"/>
          <p:cNvPicPr preferRelativeResize="0"/>
          <p:nvPr/>
        </p:nvPicPr>
        <p:blipFill>
          <a:blip r:embed="rId10">
            <a:alphaModFix/>
          </a:blip>
          <a:stretch>
            <a:fillRect/>
          </a:stretch>
        </p:blipFill>
        <p:spPr>
          <a:xfrm>
            <a:off x="7782050" y="91675"/>
            <a:ext cx="1247575" cy="1196310"/>
          </a:xfrm>
          <a:prstGeom prst="rect">
            <a:avLst/>
          </a:prstGeom>
          <a:noFill/>
          <a:ln>
            <a:noFill/>
          </a:ln>
        </p:spPr>
      </p:pic>
      <p:sp>
        <p:nvSpPr>
          <p:cNvPr id="134" name="Google Shape;134;p18"/>
          <p:cNvSpPr/>
          <p:nvPr/>
        </p:nvSpPr>
        <p:spPr>
          <a:xfrm>
            <a:off x="1228975" y="143575"/>
            <a:ext cx="6492300" cy="564900"/>
          </a:xfrm>
          <a:prstGeom prst="roundRect">
            <a:avLst>
              <a:gd name="adj" fmla="val 16667"/>
            </a:avLst>
          </a:prstGeom>
          <a:solidFill>
            <a:srgbClr val="FF9900"/>
          </a:solidFill>
          <a:ln w="28575" cap="flat" cmpd="sng">
            <a:solidFill>
              <a:srgbClr val="783F04"/>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dk1"/>
                </a:solidFill>
              </a:rPr>
              <a:t>Assignments and Assessment Process</a:t>
            </a:r>
            <a:endParaRPr/>
          </a:p>
        </p:txBody>
      </p:sp>
      <p:sp>
        <p:nvSpPr>
          <p:cNvPr id="135" name="Google Shape;135;p18"/>
          <p:cNvSpPr txBox="1"/>
          <p:nvPr/>
        </p:nvSpPr>
        <p:spPr>
          <a:xfrm>
            <a:off x="-33375" y="1417550"/>
            <a:ext cx="4870800" cy="1931100"/>
          </a:xfrm>
          <a:prstGeom prst="rect">
            <a:avLst/>
          </a:prstGeom>
          <a:noFill/>
          <a:ln>
            <a:noFill/>
          </a:ln>
        </p:spPr>
        <p:txBody>
          <a:bodyPr spcFirstLastPara="1" wrap="square" lIns="91425" tIns="91425" rIns="91425" bIns="91425" anchor="t" anchorCtr="0">
            <a:noAutofit/>
          </a:bodyPr>
          <a:lstStyle/>
          <a:p>
            <a:pPr marL="457200" lvl="0" indent="-336550" algn="l" rtl="0">
              <a:lnSpc>
                <a:spcPct val="115000"/>
              </a:lnSpc>
              <a:spcBef>
                <a:spcPts val="0"/>
              </a:spcBef>
              <a:spcAft>
                <a:spcPts val="0"/>
              </a:spcAft>
              <a:buClr>
                <a:schemeClr val="accent5"/>
              </a:buClr>
              <a:buSzPts val="1700"/>
              <a:buFont typeface="Comfortaa"/>
              <a:buChar char="●"/>
            </a:pPr>
            <a:r>
              <a:rPr lang="en-GB" sz="1700" b="1">
                <a:solidFill>
                  <a:schemeClr val="accent5"/>
                </a:solidFill>
                <a:latin typeface="Comfortaa"/>
                <a:ea typeface="Comfortaa"/>
                <a:cs typeface="Comfortaa"/>
                <a:sym typeface="Comfortaa"/>
              </a:rPr>
              <a:t>Assignments build upon one another - learning by doing, receive feedback, improve for the next assignment</a:t>
            </a:r>
            <a:endParaRPr sz="1700" b="1">
              <a:solidFill>
                <a:schemeClr val="accent5"/>
              </a:solidFill>
              <a:latin typeface="Comfortaa"/>
              <a:ea typeface="Comfortaa"/>
              <a:cs typeface="Comfortaa"/>
              <a:sym typeface="Comfortaa"/>
            </a:endParaRPr>
          </a:p>
          <a:p>
            <a:pPr marL="457200" lvl="0" indent="-336550" algn="l" rtl="0">
              <a:lnSpc>
                <a:spcPct val="115000"/>
              </a:lnSpc>
              <a:spcBef>
                <a:spcPts val="0"/>
              </a:spcBef>
              <a:spcAft>
                <a:spcPts val="0"/>
              </a:spcAft>
              <a:buClr>
                <a:schemeClr val="accent5"/>
              </a:buClr>
              <a:buSzPts val="1700"/>
              <a:buFont typeface="Comfortaa"/>
              <a:buChar char="●"/>
            </a:pPr>
            <a:r>
              <a:rPr lang="en-GB" sz="1700" b="1">
                <a:solidFill>
                  <a:schemeClr val="accent5"/>
                </a:solidFill>
                <a:latin typeface="Comfortaa"/>
                <a:ea typeface="Comfortaa"/>
                <a:cs typeface="Comfortaa"/>
                <a:sym typeface="Comfortaa"/>
              </a:rPr>
              <a:t>Assessing course participants’ assignments to support learning to become better at facilitating engagements and mediating learning.</a:t>
            </a:r>
            <a:endParaRPr sz="1700" b="1">
              <a:solidFill>
                <a:schemeClr val="accent5"/>
              </a:solidFill>
              <a:latin typeface="Comfortaa"/>
              <a:ea typeface="Comfortaa"/>
              <a:cs typeface="Comfortaa"/>
              <a:sym typeface="Comfortaa"/>
            </a:endParaRPr>
          </a:p>
          <a:p>
            <a:pPr marL="457200" lvl="0" indent="-336550" algn="l" rtl="0">
              <a:lnSpc>
                <a:spcPct val="115000"/>
              </a:lnSpc>
              <a:spcBef>
                <a:spcPts val="0"/>
              </a:spcBef>
              <a:spcAft>
                <a:spcPts val="0"/>
              </a:spcAft>
              <a:buClr>
                <a:schemeClr val="accent5"/>
              </a:buClr>
              <a:buSzPts val="1700"/>
              <a:buFont typeface="Comfortaa"/>
              <a:buChar char="●"/>
            </a:pPr>
            <a:r>
              <a:rPr lang="en-GB" sz="1700" b="1">
                <a:solidFill>
                  <a:schemeClr val="accent5"/>
                </a:solidFill>
                <a:latin typeface="Comfortaa"/>
                <a:ea typeface="Comfortaa"/>
                <a:cs typeface="Comfortaa"/>
                <a:sym typeface="Comfortaa"/>
              </a:rPr>
              <a:t>Assignments are not </a:t>
            </a:r>
            <a:r>
              <a:rPr lang="en-GB" sz="1700" b="1" i="1">
                <a:solidFill>
                  <a:schemeClr val="accent5"/>
                </a:solidFill>
                <a:latin typeface="Comfortaa"/>
                <a:ea typeface="Comfortaa"/>
                <a:cs typeface="Comfortaa"/>
                <a:sym typeface="Comfortaa"/>
              </a:rPr>
              <a:t>graded </a:t>
            </a:r>
            <a:r>
              <a:rPr lang="en-GB" sz="1700" b="1">
                <a:solidFill>
                  <a:schemeClr val="accent5"/>
                </a:solidFill>
                <a:latin typeface="Comfortaa"/>
                <a:ea typeface="Comfortaa"/>
                <a:cs typeface="Comfortaa"/>
                <a:sym typeface="Comfortaa"/>
              </a:rPr>
              <a:t>- </a:t>
            </a:r>
            <a:endParaRPr sz="1700" b="1">
              <a:solidFill>
                <a:schemeClr val="accent5"/>
              </a:solidFill>
              <a:latin typeface="Comfortaa"/>
              <a:ea typeface="Comfortaa"/>
              <a:cs typeface="Comfortaa"/>
              <a:sym typeface="Comfortaa"/>
            </a:endParaRPr>
          </a:p>
          <a:p>
            <a:pPr marL="457200" lvl="0" indent="0" algn="l" rtl="0">
              <a:lnSpc>
                <a:spcPct val="115000"/>
              </a:lnSpc>
              <a:spcBef>
                <a:spcPts val="0"/>
              </a:spcBef>
              <a:spcAft>
                <a:spcPts val="0"/>
              </a:spcAft>
              <a:buNone/>
            </a:pPr>
            <a:r>
              <a:rPr lang="en-GB" sz="1700" b="1" i="1">
                <a:solidFill>
                  <a:schemeClr val="accent5"/>
                </a:solidFill>
                <a:latin typeface="Comfortaa"/>
                <a:ea typeface="Comfortaa"/>
                <a:cs typeface="Comfortaa"/>
                <a:sym typeface="Comfortaa"/>
              </a:rPr>
              <a:t>Completed or not</a:t>
            </a:r>
            <a:r>
              <a:rPr lang="en-GB" sz="1700" b="1">
                <a:solidFill>
                  <a:schemeClr val="accent5"/>
                </a:solidFill>
                <a:latin typeface="Comfortaa"/>
                <a:ea typeface="Comfortaa"/>
                <a:cs typeface="Comfortaa"/>
                <a:sym typeface="Comfortaa"/>
              </a:rPr>
              <a:t> with careful</a:t>
            </a:r>
            <a:endParaRPr sz="1700" b="1">
              <a:solidFill>
                <a:schemeClr val="accent5"/>
              </a:solidFill>
              <a:latin typeface="Comfortaa"/>
              <a:ea typeface="Comfortaa"/>
              <a:cs typeface="Comfortaa"/>
              <a:sym typeface="Comfortaa"/>
            </a:endParaRPr>
          </a:p>
          <a:p>
            <a:pPr marL="457200" lvl="0" indent="0" algn="l" rtl="0">
              <a:lnSpc>
                <a:spcPct val="115000"/>
              </a:lnSpc>
              <a:spcBef>
                <a:spcPts val="0"/>
              </a:spcBef>
              <a:spcAft>
                <a:spcPts val="0"/>
              </a:spcAft>
              <a:buNone/>
            </a:pPr>
            <a:r>
              <a:rPr lang="en-GB" sz="1700" b="1">
                <a:solidFill>
                  <a:schemeClr val="accent5"/>
                </a:solidFill>
                <a:latin typeface="Comfortaa"/>
                <a:ea typeface="Comfortaa"/>
                <a:cs typeface="Comfortaa"/>
                <a:sym typeface="Comfortaa"/>
              </a:rPr>
              <a:t>feedback from tutors supported</a:t>
            </a:r>
            <a:endParaRPr sz="1700" b="1">
              <a:solidFill>
                <a:schemeClr val="accent5"/>
              </a:solidFill>
              <a:latin typeface="Comfortaa"/>
              <a:ea typeface="Comfortaa"/>
              <a:cs typeface="Comfortaa"/>
              <a:sym typeface="Comfortaa"/>
            </a:endParaRPr>
          </a:p>
          <a:p>
            <a:pPr marL="457200" lvl="0" indent="0" algn="l" rtl="0">
              <a:lnSpc>
                <a:spcPct val="115000"/>
              </a:lnSpc>
              <a:spcBef>
                <a:spcPts val="0"/>
              </a:spcBef>
              <a:spcAft>
                <a:spcPts val="0"/>
              </a:spcAft>
              <a:buNone/>
            </a:pPr>
            <a:r>
              <a:rPr lang="en-GB" sz="1700" b="1">
                <a:solidFill>
                  <a:schemeClr val="accent5"/>
                </a:solidFill>
                <a:latin typeface="Comfortaa"/>
                <a:ea typeface="Comfortaa"/>
                <a:cs typeface="Comfortaa"/>
                <a:sym typeface="Comfortaa"/>
              </a:rPr>
              <a:t>by course facilitators </a:t>
            </a:r>
            <a:endParaRPr sz="1700" b="1">
              <a:solidFill>
                <a:schemeClr val="accent5"/>
              </a:solidFill>
              <a:latin typeface="Comfortaa"/>
              <a:ea typeface="Comfortaa"/>
              <a:cs typeface="Comfortaa"/>
              <a:sym typeface="Comfortaa"/>
            </a:endParaRPr>
          </a:p>
          <a:p>
            <a:pPr marL="0" lvl="0" indent="0" algn="l" rtl="0">
              <a:lnSpc>
                <a:spcPct val="115000"/>
              </a:lnSpc>
              <a:spcBef>
                <a:spcPts val="0"/>
              </a:spcBef>
              <a:spcAft>
                <a:spcPts val="0"/>
              </a:spcAft>
              <a:buNone/>
            </a:pPr>
            <a:endParaRPr sz="1800" b="1">
              <a:solidFill>
                <a:schemeClr val="accent5"/>
              </a:solidFill>
              <a:latin typeface="Comfortaa"/>
              <a:ea typeface="Comfortaa"/>
              <a:cs typeface="Comfortaa"/>
              <a:sym typeface="Comfortaa"/>
            </a:endParaRPr>
          </a:p>
        </p:txBody>
      </p:sp>
      <p:sp>
        <p:nvSpPr>
          <p:cNvPr id="136" name="Google Shape;136;p18"/>
          <p:cNvSpPr txBox="1"/>
          <p:nvPr/>
        </p:nvSpPr>
        <p:spPr>
          <a:xfrm>
            <a:off x="6667500" y="4635500"/>
            <a:ext cx="2074200" cy="486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500">
              <a:latin typeface="Comfortaa"/>
              <a:ea typeface="Comfortaa"/>
              <a:cs typeface="Comfortaa"/>
              <a:sym typeface="Comfortaa"/>
            </a:endParaRPr>
          </a:p>
        </p:txBody>
      </p:sp>
      <p:sp>
        <p:nvSpPr>
          <p:cNvPr id="137" name="Google Shape;137;p18"/>
          <p:cNvSpPr/>
          <p:nvPr/>
        </p:nvSpPr>
        <p:spPr>
          <a:xfrm>
            <a:off x="6707725" y="4503200"/>
            <a:ext cx="1456800" cy="619200"/>
          </a:xfrm>
          <a:prstGeom prst="homePlate">
            <a:avLst>
              <a:gd name="adj" fmla="val 50000"/>
            </a:avLst>
          </a:prstGeom>
          <a:solidFill>
            <a:srgbClr val="D0E0E3"/>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latin typeface="Comfortaa"/>
                <a:ea typeface="Comfortaa"/>
                <a:cs typeface="Comfortaa"/>
                <a:sym typeface="Comfortaa"/>
              </a:rPr>
              <a:t>Simple contextual profile</a:t>
            </a:r>
            <a:endParaRPr sz="1300" b="1"/>
          </a:p>
        </p:txBody>
      </p:sp>
      <p:sp>
        <p:nvSpPr>
          <p:cNvPr id="138" name="Google Shape;138;p18"/>
          <p:cNvSpPr/>
          <p:nvPr/>
        </p:nvSpPr>
        <p:spPr>
          <a:xfrm>
            <a:off x="6707725" y="3643713"/>
            <a:ext cx="1725000" cy="619200"/>
          </a:xfrm>
          <a:prstGeom prst="homePlate">
            <a:avLst>
              <a:gd name="adj" fmla="val 50000"/>
            </a:avLst>
          </a:prstGeom>
          <a:solidFill>
            <a:srgbClr val="D0E0E3"/>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solidFill>
                  <a:schemeClr val="dk1"/>
                </a:solidFill>
                <a:latin typeface="Comfortaa"/>
                <a:ea typeface="Comfortaa"/>
                <a:cs typeface="Comfortaa"/>
                <a:sym typeface="Comfortaa"/>
              </a:rPr>
              <a:t>Deepened contextual profile</a:t>
            </a:r>
            <a:endParaRPr sz="1300" b="1"/>
          </a:p>
        </p:txBody>
      </p:sp>
      <p:sp>
        <p:nvSpPr>
          <p:cNvPr id="139" name="Google Shape;139;p18"/>
          <p:cNvSpPr/>
          <p:nvPr/>
        </p:nvSpPr>
        <p:spPr>
          <a:xfrm>
            <a:off x="6707725" y="2585825"/>
            <a:ext cx="2116800" cy="817200"/>
          </a:xfrm>
          <a:prstGeom prst="homePlate">
            <a:avLst>
              <a:gd name="adj" fmla="val 50000"/>
            </a:avLst>
          </a:prstGeom>
          <a:solidFill>
            <a:srgbClr val="D0E0E3"/>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solidFill>
                  <a:schemeClr val="dk1"/>
                </a:solidFill>
                <a:latin typeface="Comfortaa"/>
                <a:ea typeface="Comfortaa"/>
                <a:cs typeface="Comfortaa"/>
                <a:sym typeface="Comfortaa"/>
              </a:rPr>
              <a:t>Design learning/ stakeholder engagement process</a:t>
            </a:r>
            <a:endParaRPr sz="1300" b="1"/>
          </a:p>
        </p:txBody>
      </p:sp>
      <p:sp>
        <p:nvSpPr>
          <p:cNvPr id="140" name="Google Shape;140;p18"/>
          <p:cNvSpPr/>
          <p:nvPr/>
        </p:nvSpPr>
        <p:spPr>
          <a:xfrm>
            <a:off x="6707725" y="1687000"/>
            <a:ext cx="2476500" cy="715500"/>
          </a:xfrm>
          <a:prstGeom prst="homePlate">
            <a:avLst>
              <a:gd name="adj" fmla="val 50000"/>
            </a:avLst>
          </a:prstGeom>
          <a:solidFill>
            <a:srgbClr val="D0E0E3"/>
          </a:solid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b="1">
                <a:solidFill>
                  <a:schemeClr val="dk1"/>
                </a:solidFill>
                <a:latin typeface="Comfortaa"/>
                <a:ea typeface="Comfortaa"/>
                <a:cs typeface="Comfortaa"/>
                <a:sym typeface="Comfortaa"/>
              </a:rPr>
              <a:t>Implement &amp; evaluate learning/ stakeholder engagement process</a:t>
            </a:r>
            <a:endParaRPr sz="1300" b="1"/>
          </a:p>
        </p:txBody>
      </p:sp>
      <p:pic>
        <p:nvPicPr>
          <p:cNvPr id="3" name="Audio 2">
            <a:hlinkClick r:id="" action="ppaction://media"/>
            <a:extLst>
              <a:ext uri="{FF2B5EF4-FFF2-40B4-BE49-F238E27FC236}">
                <a16:creationId xmlns:a16="http://schemas.microsoft.com/office/drawing/2014/main" id="{C0197908-36BC-D34F-A1F0-FDB9AB60AC8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5363"/>
    </mc:Choice>
    <mc:Fallback>
      <p:transition spd="slow" advTm="553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9"/>
          <p:cNvSpPr/>
          <p:nvPr/>
        </p:nvSpPr>
        <p:spPr>
          <a:xfrm>
            <a:off x="54075" y="5828250"/>
            <a:ext cx="9039000" cy="1000200"/>
          </a:xfrm>
          <a:prstGeom prst="roundRect">
            <a:avLst>
              <a:gd name="adj" fmla="val 16667"/>
            </a:avLst>
          </a:prstGeom>
          <a:solidFill>
            <a:srgbClr val="F3F3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6" name="Google Shape;146;p19"/>
          <p:cNvPicPr preferRelativeResize="0"/>
          <p:nvPr/>
        </p:nvPicPr>
        <p:blipFill rotWithShape="1">
          <a:blip r:embed="rId5">
            <a:alphaModFix/>
          </a:blip>
          <a:srcRect/>
          <a:stretch/>
        </p:blipFill>
        <p:spPr>
          <a:xfrm>
            <a:off x="186056" y="5880211"/>
            <a:ext cx="1456734" cy="896287"/>
          </a:xfrm>
          <a:prstGeom prst="rect">
            <a:avLst/>
          </a:prstGeom>
          <a:noFill/>
          <a:ln>
            <a:noFill/>
          </a:ln>
          <a:effectLst>
            <a:outerShdw blurRad="57150" dist="19050" dir="5400000" algn="bl" rotWithShape="0">
              <a:srgbClr val="000000">
                <a:alpha val="50000"/>
              </a:srgbClr>
            </a:outerShdw>
          </a:effectLst>
        </p:spPr>
      </p:pic>
      <p:pic>
        <p:nvPicPr>
          <p:cNvPr id="147" name="Google Shape;147;p19"/>
          <p:cNvPicPr preferRelativeResize="0"/>
          <p:nvPr/>
        </p:nvPicPr>
        <p:blipFill>
          <a:blip r:embed="rId6">
            <a:alphaModFix/>
          </a:blip>
          <a:stretch>
            <a:fillRect/>
          </a:stretch>
        </p:blipFill>
        <p:spPr>
          <a:xfrm>
            <a:off x="7495350" y="5919750"/>
            <a:ext cx="1534272" cy="817200"/>
          </a:xfrm>
          <a:prstGeom prst="rect">
            <a:avLst/>
          </a:prstGeom>
          <a:noFill/>
          <a:ln>
            <a:noFill/>
          </a:ln>
        </p:spPr>
      </p:pic>
      <p:sp>
        <p:nvSpPr>
          <p:cNvPr id="148" name="Google Shape;148;p19"/>
          <p:cNvSpPr/>
          <p:nvPr/>
        </p:nvSpPr>
        <p:spPr>
          <a:xfrm>
            <a:off x="1725750" y="5919750"/>
            <a:ext cx="5769600" cy="817200"/>
          </a:xfrm>
          <a:prstGeom prst="roundRect">
            <a:avLst>
              <a:gd name="adj" fmla="val 16667"/>
            </a:avLst>
          </a:prstGeom>
          <a:solidFill>
            <a:srgbClr val="44546A">
              <a:alpha val="93730"/>
            </a:srgbClr>
          </a:solidFill>
          <a:ln w="9525" cap="flat" cmpd="sng">
            <a:solidFill>
              <a:srgbClr val="9CC2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a:solidFill>
                  <a:srgbClr val="FFFFFF"/>
                </a:solidFill>
                <a:latin typeface="Trebuchet MS"/>
                <a:ea typeface="Trebuchet MS"/>
                <a:cs typeface="Trebuchet MS"/>
                <a:sym typeface="Trebuchet MS"/>
              </a:rPr>
              <a:t>Facilitating Social Learning and Stakeholder Engagement in Natural Resource Management Contexts (Training of Trainers): Introductory Course</a:t>
            </a:r>
            <a:endParaRPr>
              <a:solidFill>
                <a:srgbClr val="FFFFFF"/>
              </a:solidFill>
              <a:latin typeface="Trebuchet MS"/>
              <a:ea typeface="Trebuchet MS"/>
              <a:cs typeface="Trebuchet MS"/>
              <a:sym typeface="Trebuchet MS"/>
            </a:endParaRPr>
          </a:p>
        </p:txBody>
      </p:sp>
      <p:pic>
        <p:nvPicPr>
          <p:cNvPr id="149" name="Google Shape;149;p19"/>
          <p:cNvPicPr preferRelativeResize="0"/>
          <p:nvPr/>
        </p:nvPicPr>
        <p:blipFill>
          <a:blip r:embed="rId7">
            <a:alphaModFix/>
          </a:blip>
          <a:stretch>
            <a:fillRect/>
          </a:stretch>
        </p:blipFill>
        <p:spPr>
          <a:xfrm>
            <a:off x="119025" y="91675"/>
            <a:ext cx="1049138" cy="1000200"/>
          </a:xfrm>
          <a:prstGeom prst="rect">
            <a:avLst/>
          </a:prstGeom>
          <a:noFill/>
          <a:ln>
            <a:noFill/>
          </a:ln>
        </p:spPr>
      </p:pic>
      <p:pic>
        <p:nvPicPr>
          <p:cNvPr id="150" name="Google Shape;150;p19"/>
          <p:cNvPicPr preferRelativeResize="0"/>
          <p:nvPr/>
        </p:nvPicPr>
        <p:blipFill>
          <a:blip r:embed="rId8">
            <a:alphaModFix/>
          </a:blip>
          <a:stretch>
            <a:fillRect/>
          </a:stretch>
        </p:blipFill>
        <p:spPr>
          <a:xfrm>
            <a:off x="7782050" y="91675"/>
            <a:ext cx="1247575" cy="1196310"/>
          </a:xfrm>
          <a:prstGeom prst="rect">
            <a:avLst/>
          </a:prstGeom>
          <a:noFill/>
          <a:ln>
            <a:noFill/>
          </a:ln>
        </p:spPr>
      </p:pic>
      <p:sp>
        <p:nvSpPr>
          <p:cNvPr id="151" name="Google Shape;151;p19"/>
          <p:cNvSpPr/>
          <p:nvPr/>
        </p:nvSpPr>
        <p:spPr>
          <a:xfrm>
            <a:off x="1228963" y="143575"/>
            <a:ext cx="6492300" cy="896400"/>
          </a:xfrm>
          <a:prstGeom prst="roundRect">
            <a:avLst>
              <a:gd name="adj" fmla="val 16667"/>
            </a:avLst>
          </a:prstGeom>
          <a:solidFill>
            <a:srgbClr val="FF9900"/>
          </a:solidFill>
          <a:ln w="28575" cap="flat" cmpd="sng">
            <a:solidFill>
              <a:srgbClr val="783F04"/>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dk1"/>
                </a:solidFill>
              </a:rPr>
              <a:t>Assignment 2 overview</a:t>
            </a:r>
            <a:endParaRPr/>
          </a:p>
        </p:txBody>
      </p:sp>
      <p:graphicFrame>
        <p:nvGraphicFramePr>
          <p:cNvPr id="152" name="Google Shape;152;p19"/>
          <p:cNvGraphicFramePr/>
          <p:nvPr/>
        </p:nvGraphicFramePr>
        <p:xfrm>
          <a:off x="152400" y="1613000"/>
          <a:ext cx="8877225" cy="3889629"/>
        </p:xfrm>
        <a:graphic>
          <a:graphicData uri="http://schemas.openxmlformats.org/drawingml/2006/table">
            <a:tbl>
              <a:tblPr bandRow="1" bandCol="1">
                <a:noFill/>
                <a:tableStyleId>{87EC8D89-413A-40D3-95D7-5C6B835CF87B}</a:tableStyleId>
              </a:tblPr>
              <a:tblGrid>
                <a:gridCol w="8877225">
                  <a:extLst>
                    <a:ext uri="{9D8B030D-6E8A-4147-A177-3AD203B41FA5}">
                      <a16:colId xmlns:a16="http://schemas.microsoft.com/office/drawing/2014/main" val="20000"/>
                    </a:ext>
                  </a:extLst>
                </a:gridCol>
              </a:tblGrid>
              <a:tr h="238075">
                <a:tc>
                  <a:txBody>
                    <a:bodyPr/>
                    <a:lstStyle/>
                    <a:p>
                      <a:pPr marL="0" lvl="0" indent="0" algn="ctr" rtl="0">
                        <a:spcBef>
                          <a:spcPts val="0"/>
                        </a:spcBef>
                        <a:spcAft>
                          <a:spcPts val="0"/>
                        </a:spcAft>
                        <a:buNone/>
                      </a:pPr>
                      <a:r>
                        <a:rPr lang="en-GB" sz="1900" b="1">
                          <a:latin typeface="Times New Roman"/>
                          <a:ea typeface="Times New Roman"/>
                          <a:cs typeface="Times New Roman"/>
                          <a:sym typeface="Times New Roman"/>
                        </a:rPr>
                        <a:t>Assignment 2 Task</a:t>
                      </a:r>
                      <a:endParaRPr sz="1900">
                        <a:latin typeface="Times New Roman"/>
                        <a:ea typeface="Times New Roman"/>
                        <a:cs typeface="Times New Roman"/>
                        <a:sym typeface="Times New Roman"/>
                      </a:endParaRPr>
                    </a:p>
                  </a:txBody>
                  <a:tcPr marL="63500" marR="63500" marT="63500" marB="63500" anchor="ctr">
                    <a:lnL w="38100" cap="flat" cmpd="sng">
                      <a:solidFill>
                        <a:srgbClr val="FF9900"/>
                      </a:solidFill>
                      <a:prstDash val="solid"/>
                      <a:round/>
                      <a:headEnd type="none" w="sm" len="sm"/>
                      <a:tailEnd type="none" w="sm" len="sm"/>
                    </a:lnL>
                    <a:lnR w="38100" cap="flat" cmpd="sng">
                      <a:solidFill>
                        <a:srgbClr val="FF9900"/>
                      </a:solidFill>
                      <a:prstDash val="solid"/>
                      <a:round/>
                      <a:headEnd type="none" w="sm" len="sm"/>
                      <a:tailEnd type="none" w="sm" len="sm"/>
                    </a:lnR>
                    <a:lnT w="38100" cap="flat" cmpd="sng">
                      <a:solidFill>
                        <a:srgbClr val="FF9900"/>
                      </a:solidFill>
                      <a:prstDash val="solid"/>
                      <a:round/>
                      <a:headEnd type="none" w="sm" len="sm"/>
                      <a:tailEnd type="none" w="sm" len="sm"/>
                    </a:lnT>
                    <a:lnB w="38100" cap="flat" cmpd="sng">
                      <a:solidFill>
                        <a:srgbClr val="FF9900"/>
                      </a:solidFill>
                      <a:prstDash val="solid"/>
                      <a:round/>
                      <a:headEnd type="none" w="sm" len="sm"/>
                      <a:tailEnd type="none" w="sm" len="sm"/>
                    </a:lnB>
                  </a:tcPr>
                </a:tc>
                <a:extLst>
                  <a:ext uri="{0D108BD9-81ED-4DB2-BD59-A6C34878D82A}">
                    <a16:rowId xmlns:a16="http://schemas.microsoft.com/office/drawing/2014/main" val="10000"/>
                  </a:ext>
                </a:extLst>
              </a:tr>
              <a:tr h="3177625">
                <a:tc>
                  <a:txBody>
                    <a:bodyPr/>
                    <a:lstStyle/>
                    <a:p>
                      <a:pPr marL="540000" lvl="0" indent="-371600" algn="l" rtl="0">
                        <a:lnSpc>
                          <a:spcPct val="115000"/>
                        </a:lnSpc>
                        <a:spcBef>
                          <a:spcPts val="0"/>
                        </a:spcBef>
                        <a:spcAft>
                          <a:spcPts val="0"/>
                        </a:spcAft>
                        <a:buSzPts val="1600"/>
                        <a:buFont typeface="Calibri"/>
                        <a:buChar char="●"/>
                      </a:pPr>
                      <a:r>
                        <a:rPr lang="en-GB" sz="1600">
                          <a:latin typeface="Comfortaa"/>
                          <a:ea typeface="Comfortaa"/>
                          <a:cs typeface="Comfortaa"/>
                          <a:sym typeface="Comfortaa"/>
                        </a:rPr>
                        <a:t>Using the structure provided, produce </a:t>
                      </a:r>
                      <a:r>
                        <a:rPr lang="en-GB" sz="1600" b="1">
                          <a:latin typeface="Comfortaa"/>
                          <a:ea typeface="Comfortaa"/>
                          <a:cs typeface="Comfortaa"/>
                          <a:sym typeface="Comfortaa"/>
                        </a:rPr>
                        <a:t>an expanded contextual profile</a:t>
                      </a:r>
                      <a:r>
                        <a:rPr lang="en-GB" sz="1600">
                          <a:latin typeface="Comfortaa"/>
                          <a:ea typeface="Comfortaa"/>
                          <a:cs typeface="Comfortaa"/>
                          <a:sym typeface="Comfortaa"/>
                        </a:rPr>
                        <a:t> on the social, economic and bio-physical issues in an NRM context, and where the learners or stakeholders in this context get information and insights on these topics; </a:t>
                      </a:r>
                      <a:r>
                        <a:rPr lang="en-GB" sz="1600" i="1">
                          <a:latin typeface="Comfortaa"/>
                          <a:ea typeface="Comfortaa"/>
                          <a:cs typeface="Comfortaa"/>
                          <a:sym typeface="Comfortaa"/>
                        </a:rPr>
                        <a:t>use more interviews, and/or documents, surveys or other methods and processes and tools (e.g. some presented in Topic 2.2) to gain the information.</a:t>
                      </a:r>
                      <a:r>
                        <a:rPr lang="en-GB" sz="1600">
                          <a:latin typeface="Comfortaa"/>
                          <a:ea typeface="Comfortaa"/>
                          <a:cs typeface="Comfortaa"/>
                          <a:sym typeface="Comfortaa"/>
                        </a:rPr>
                        <a:t>  Focus on the same NRM issue(s) as in Assignment 1, or change the focus as you see fit.</a:t>
                      </a:r>
                      <a:endParaRPr sz="1600">
                        <a:latin typeface="Comfortaa"/>
                        <a:ea typeface="Comfortaa"/>
                        <a:cs typeface="Comfortaa"/>
                        <a:sym typeface="Comfortaa"/>
                      </a:endParaRPr>
                    </a:p>
                    <a:p>
                      <a:pPr marL="540000" lvl="0" indent="-371600" algn="l" rtl="0">
                        <a:lnSpc>
                          <a:spcPct val="115000"/>
                        </a:lnSpc>
                        <a:spcBef>
                          <a:spcPts val="0"/>
                        </a:spcBef>
                        <a:spcAft>
                          <a:spcPts val="0"/>
                        </a:spcAft>
                        <a:buSzPts val="1600"/>
                        <a:buFont typeface="Times New Roman"/>
                        <a:buChar char="●"/>
                      </a:pPr>
                      <a:r>
                        <a:rPr lang="en-GB" sz="1600" b="1">
                          <a:latin typeface="Comfortaa"/>
                          <a:ea typeface="Comfortaa"/>
                          <a:cs typeface="Comfortaa"/>
                          <a:sym typeface="Comfortaa"/>
                        </a:rPr>
                        <a:t>Identify who the stakeholders are</a:t>
                      </a:r>
                      <a:r>
                        <a:rPr lang="en-GB" sz="1600">
                          <a:latin typeface="Comfortaa"/>
                          <a:ea typeface="Comfortaa"/>
                          <a:cs typeface="Comfortaa"/>
                          <a:sym typeface="Comfortaa"/>
                        </a:rPr>
                        <a:t> in this NRM context (refer to Modules 1 &amp; 2)</a:t>
                      </a:r>
                      <a:endParaRPr sz="1600">
                        <a:latin typeface="Comfortaa"/>
                        <a:ea typeface="Comfortaa"/>
                        <a:cs typeface="Comfortaa"/>
                        <a:sym typeface="Comfortaa"/>
                      </a:endParaRPr>
                    </a:p>
                    <a:p>
                      <a:pPr marL="540000" lvl="0" indent="-371600" algn="l" rtl="0">
                        <a:lnSpc>
                          <a:spcPct val="115000"/>
                        </a:lnSpc>
                        <a:spcBef>
                          <a:spcPts val="0"/>
                        </a:spcBef>
                        <a:spcAft>
                          <a:spcPts val="0"/>
                        </a:spcAft>
                        <a:buSzPts val="1600"/>
                        <a:buFont typeface="Calibri"/>
                        <a:buChar char="●"/>
                      </a:pPr>
                      <a:r>
                        <a:rPr lang="en-GB" sz="1600" b="1">
                          <a:latin typeface="Comfortaa"/>
                          <a:ea typeface="Comfortaa"/>
                          <a:cs typeface="Comfortaa"/>
                          <a:sym typeface="Comfortaa"/>
                        </a:rPr>
                        <a:t>Reflect</a:t>
                      </a:r>
                      <a:r>
                        <a:rPr lang="en-GB" sz="1600">
                          <a:latin typeface="Comfortaa"/>
                          <a:ea typeface="Comfortaa"/>
                          <a:cs typeface="Comfortaa"/>
                          <a:sym typeface="Comfortaa"/>
                        </a:rPr>
                        <a:t> </a:t>
                      </a:r>
                      <a:r>
                        <a:rPr lang="en-GB" sz="1600" b="1">
                          <a:latin typeface="Comfortaa"/>
                          <a:ea typeface="Comfortaa"/>
                          <a:cs typeface="Comfortaa"/>
                          <a:sym typeface="Comfortaa"/>
                        </a:rPr>
                        <a:t>on</a:t>
                      </a:r>
                      <a:r>
                        <a:rPr lang="en-GB" sz="1600">
                          <a:latin typeface="Comfortaa"/>
                          <a:ea typeface="Comfortaa"/>
                          <a:cs typeface="Comfortaa"/>
                          <a:sym typeface="Comfortaa"/>
                        </a:rPr>
                        <a:t> what you have learnt, in relation to </a:t>
                      </a:r>
                      <a:r>
                        <a:rPr lang="en-GB" sz="1600" b="1">
                          <a:latin typeface="Comfortaa"/>
                          <a:ea typeface="Comfortaa"/>
                          <a:cs typeface="Comfortaa"/>
                          <a:sym typeface="Comfortaa"/>
                        </a:rPr>
                        <a:t>the principles in Modules 1 &amp; 2</a:t>
                      </a:r>
                      <a:endParaRPr sz="1600">
                        <a:latin typeface="Comfortaa"/>
                        <a:ea typeface="Comfortaa"/>
                        <a:cs typeface="Comfortaa"/>
                        <a:sym typeface="Comfortaa"/>
                      </a:endParaRPr>
                    </a:p>
                    <a:p>
                      <a:pPr marL="540000" lvl="0" indent="-371600" algn="l" rtl="0">
                        <a:lnSpc>
                          <a:spcPct val="115000"/>
                        </a:lnSpc>
                        <a:spcBef>
                          <a:spcPts val="0"/>
                        </a:spcBef>
                        <a:spcAft>
                          <a:spcPts val="0"/>
                        </a:spcAft>
                        <a:buClr>
                          <a:srgbClr val="B45F06"/>
                        </a:buClr>
                        <a:buSzPts val="1600"/>
                        <a:buFont typeface="Comfortaa"/>
                        <a:buChar char="●"/>
                      </a:pPr>
                      <a:r>
                        <a:rPr lang="en-GB" sz="1600" b="1">
                          <a:solidFill>
                            <a:srgbClr val="B45F06"/>
                          </a:solidFill>
                          <a:latin typeface="Comfortaa"/>
                          <a:ea typeface="Comfortaa"/>
                          <a:cs typeface="Comfortaa"/>
                          <a:sym typeface="Comfortaa"/>
                        </a:rPr>
                        <a:t>NB:</a:t>
                      </a:r>
                      <a:r>
                        <a:rPr lang="en-GB" sz="1600" b="1" i="1">
                          <a:solidFill>
                            <a:srgbClr val="B45F06"/>
                          </a:solidFill>
                          <a:latin typeface="Comfortaa"/>
                          <a:ea typeface="Comfortaa"/>
                          <a:cs typeface="Comfortaa"/>
                          <a:sym typeface="Comfortaa"/>
                        </a:rPr>
                        <a:t> Use feedback received on Assignment 1 to improve your Assignment 2.</a:t>
                      </a:r>
                      <a:endParaRPr sz="1600" b="1" i="1">
                        <a:solidFill>
                          <a:srgbClr val="B45F06"/>
                        </a:solidFill>
                        <a:latin typeface="Comfortaa"/>
                        <a:ea typeface="Comfortaa"/>
                        <a:cs typeface="Comfortaa"/>
                        <a:sym typeface="Comfortaa"/>
                      </a:endParaRPr>
                    </a:p>
                    <a:p>
                      <a:pPr marL="540000" lvl="0" indent="-371600" algn="l" rtl="0">
                        <a:lnSpc>
                          <a:spcPct val="115000"/>
                        </a:lnSpc>
                        <a:spcBef>
                          <a:spcPts val="0"/>
                        </a:spcBef>
                        <a:spcAft>
                          <a:spcPts val="0"/>
                        </a:spcAft>
                        <a:buClr>
                          <a:srgbClr val="B45F06"/>
                        </a:buClr>
                        <a:buSzPts val="1600"/>
                        <a:buFont typeface="Comfortaa"/>
                        <a:buChar char="●"/>
                      </a:pPr>
                      <a:r>
                        <a:rPr lang="en-GB" sz="1600" b="1">
                          <a:latin typeface="Comfortaa"/>
                          <a:ea typeface="Comfortaa"/>
                          <a:cs typeface="Comfortaa"/>
                          <a:sym typeface="Comfortaa"/>
                        </a:rPr>
                        <a:t>Record and share your findings in a written / visual/spoken report, or a combination, and upload your assignment or send to your tutor as agreed.</a:t>
                      </a:r>
                      <a:endParaRPr sz="1600" b="1" i="1">
                        <a:solidFill>
                          <a:srgbClr val="B45F06"/>
                        </a:solidFill>
                        <a:latin typeface="Comfortaa"/>
                        <a:ea typeface="Comfortaa"/>
                        <a:cs typeface="Comfortaa"/>
                        <a:sym typeface="Comfortaa"/>
                      </a:endParaRPr>
                    </a:p>
                  </a:txBody>
                  <a:tcPr marL="63500" marR="63500" marT="63500" marB="63500">
                    <a:lnL w="38100" cap="flat" cmpd="sng">
                      <a:solidFill>
                        <a:srgbClr val="FF9900"/>
                      </a:solidFill>
                      <a:prstDash val="solid"/>
                      <a:round/>
                      <a:headEnd type="none" w="sm" len="sm"/>
                      <a:tailEnd type="none" w="sm" len="sm"/>
                    </a:lnL>
                    <a:lnR w="38100" cap="flat" cmpd="sng">
                      <a:solidFill>
                        <a:srgbClr val="FF9900"/>
                      </a:solidFill>
                      <a:prstDash val="solid"/>
                      <a:round/>
                      <a:headEnd type="none" w="sm" len="sm"/>
                      <a:tailEnd type="none" w="sm" len="sm"/>
                    </a:lnR>
                    <a:lnT w="38100" cap="flat" cmpd="sng">
                      <a:solidFill>
                        <a:srgbClr val="FF9900"/>
                      </a:solidFill>
                      <a:prstDash val="solid"/>
                      <a:round/>
                      <a:headEnd type="none" w="sm" len="sm"/>
                      <a:tailEnd type="none" w="sm" len="sm"/>
                    </a:lnT>
                    <a:lnB w="38100" cap="flat" cmpd="sng">
                      <a:solidFill>
                        <a:srgbClr val="FF99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53" name="Google Shape;153;p19"/>
          <p:cNvSpPr/>
          <p:nvPr/>
        </p:nvSpPr>
        <p:spPr>
          <a:xfrm>
            <a:off x="3592950" y="854775"/>
            <a:ext cx="1958100" cy="433200"/>
          </a:xfrm>
          <a:prstGeom prst="roundRect">
            <a:avLst>
              <a:gd name="adj" fmla="val 16667"/>
            </a:avLst>
          </a:prstGeom>
          <a:solidFill>
            <a:srgbClr val="F1C232"/>
          </a:solidFill>
          <a:ln w="2857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dk1"/>
                </a:solidFill>
              </a:rPr>
              <a:t>Eureta Rosenberg &amp; Monde Duma</a:t>
            </a:r>
            <a:endParaRPr/>
          </a:p>
        </p:txBody>
      </p:sp>
      <p:pic>
        <p:nvPicPr>
          <p:cNvPr id="3" name="Audio 2">
            <a:hlinkClick r:id="" action="ppaction://media"/>
            <a:extLst>
              <a:ext uri="{FF2B5EF4-FFF2-40B4-BE49-F238E27FC236}">
                <a16:creationId xmlns:a16="http://schemas.microsoft.com/office/drawing/2014/main" id="{A179392B-6F85-F34E-BE8C-F2812C4064A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9956"/>
    </mc:Choice>
    <mc:Fallback>
      <p:transition spd="slow" advTm="149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0"/>
          <p:cNvSpPr/>
          <p:nvPr/>
        </p:nvSpPr>
        <p:spPr>
          <a:xfrm>
            <a:off x="54075" y="5828250"/>
            <a:ext cx="9039000" cy="1000200"/>
          </a:xfrm>
          <a:prstGeom prst="roundRect">
            <a:avLst>
              <a:gd name="adj" fmla="val 16667"/>
            </a:avLst>
          </a:prstGeom>
          <a:solidFill>
            <a:srgbClr val="F3F3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9" name="Google Shape;159;p20"/>
          <p:cNvPicPr preferRelativeResize="0"/>
          <p:nvPr/>
        </p:nvPicPr>
        <p:blipFill rotWithShape="1">
          <a:blip r:embed="rId5">
            <a:alphaModFix/>
          </a:blip>
          <a:srcRect/>
          <a:stretch/>
        </p:blipFill>
        <p:spPr>
          <a:xfrm>
            <a:off x="186056" y="5880211"/>
            <a:ext cx="1456734" cy="896287"/>
          </a:xfrm>
          <a:prstGeom prst="rect">
            <a:avLst/>
          </a:prstGeom>
          <a:noFill/>
          <a:ln>
            <a:noFill/>
          </a:ln>
          <a:effectLst>
            <a:outerShdw blurRad="57150" dist="19050" dir="5400000" algn="bl" rotWithShape="0">
              <a:srgbClr val="000000">
                <a:alpha val="50000"/>
              </a:srgbClr>
            </a:outerShdw>
          </a:effectLst>
        </p:spPr>
      </p:pic>
      <p:pic>
        <p:nvPicPr>
          <p:cNvPr id="160" name="Google Shape;160;p20"/>
          <p:cNvPicPr preferRelativeResize="0"/>
          <p:nvPr/>
        </p:nvPicPr>
        <p:blipFill>
          <a:blip r:embed="rId6">
            <a:alphaModFix/>
          </a:blip>
          <a:stretch>
            <a:fillRect/>
          </a:stretch>
        </p:blipFill>
        <p:spPr>
          <a:xfrm>
            <a:off x="7495350" y="5919750"/>
            <a:ext cx="1534272" cy="817200"/>
          </a:xfrm>
          <a:prstGeom prst="rect">
            <a:avLst/>
          </a:prstGeom>
          <a:noFill/>
          <a:ln>
            <a:noFill/>
          </a:ln>
        </p:spPr>
      </p:pic>
      <p:sp>
        <p:nvSpPr>
          <p:cNvPr id="161" name="Google Shape;161;p20"/>
          <p:cNvSpPr/>
          <p:nvPr/>
        </p:nvSpPr>
        <p:spPr>
          <a:xfrm>
            <a:off x="1725750" y="5919750"/>
            <a:ext cx="5769600" cy="817200"/>
          </a:xfrm>
          <a:prstGeom prst="roundRect">
            <a:avLst>
              <a:gd name="adj" fmla="val 16667"/>
            </a:avLst>
          </a:prstGeom>
          <a:solidFill>
            <a:srgbClr val="44546A">
              <a:alpha val="93730"/>
            </a:srgbClr>
          </a:solidFill>
          <a:ln w="9525" cap="flat" cmpd="sng">
            <a:solidFill>
              <a:srgbClr val="9CC2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a:solidFill>
                  <a:srgbClr val="FFFFFF"/>
                </a:solidFill>
                <a:latin typeface="Trebuchet MS"/>
                <a:ea typeface="Trebuchet MS"/>
                <a:cs typeface="Trebuchet MS"/>
                <a:sym typeface="Trebuchet MS"/>
              </a:rPr>
              <a:t>Facilitating Social Learning and Stakeholder Engagement in Natural Resource Management Contexts (Training of Trainers): Introductory Course</a:t>
            </a:r>
            <a:endParaRPr>
              <a:solidFill>
                <a:srgbClr val="FFFFFF"/>
              </a:solidFill>
              <a:latin typeface="Trebuchet MS"/>
              <a:ea typeface="Trebuchet MS"/>
              <a:cs typeface="Trebuchet MS"/>
              <a:sym typeface="Trebuchet MS"/>
            </a:endParaRPr>
          </a:p>
        </p:txBody>
      </p:sp>
      <p:pic>
        <p:nvPicPr>
          <p:cNvPr id="162" name="Google Shape;162;p20"/>
          <p:cNvPicPr preferRelativeResize="0"/>
          <p:nvPr/>
        </p:nvPicPr>
        <p:blipFill>
          <a:blip r:embed="rId7">
            <a:alphaModFix/>
          </a:blip>
          <a:stretch>
            <a:fillRect/>
          </a:stretch>
        </p:blipFill>
        <p:spPr>
          <a:xfrm>
            <a:off x="119025" y="91675"/>
            <a:ext cx="1049138" cy="1000200"/>
          </a:xfrm>
          <a:prstGeom prst="rect">
            <a:avLst/>
          </a:prstGeom>
          <a:noFill/>
          <a:ln>
            <a:noFill/>
          </a:ln>
        </p:spPr>
      </p:pic>
      <p:pic>
        <p:nvPicPr>
          <p:cNvPr id="163" name="Google Shape;163;p20"/>
          <p:cNvPicPr preferRelativeResize="0"/>
          <p:nvPr/>
        </p:nvPicPr>
        <p:blipFill>
          <a:blip r:embed="rId8">
            <a:alphaModFix/>
          </a:blip>
          <a:stretch>
            <a:fillRect/>
          </a:stretch>
        </p:blipFill>
        <p:spPr>
          <a:xfrm>
            <a:off x="7782050" y="91675"/>
            <a:ext cx="1247575" cy="1196310"/>
          </a:xfrm>
          <a:prstGeom prst="rect">
            <a:avLst/>
          </a:prstGeom>
          <a:noFill/>
          <a:ln>
            <a:noFill/>
          </a:ln>
        </p:spPr>
      </p:pic>
      <p:sp>
        <p:nvSpPr>
          <p:cNvPr id="164" name="Google Shape;164;p20"/>
          <p:cNvSpPr/>
          <p:nvPr/>
        </p:nvSpPr>
        <p:spPr>
          <a:xfrm>
            <a:off x="1168175" y="143575"/>
            <a:ext cx="6514500" cy="621300"/>
          </a:xfrm>
          <a:prstGeom prst="roundRect">
            <a:avLst>
              <a:gd name="adj" fmla="val 16667"/>
            </a:avLst>
          </a:prstGeom>
          <a:solidFill>
            <a:srgbClr val="FF9900"/>
          </a:solidFill>
          <a:ln w="28575" cap="flat" cmpd="sng">
            <a:solidFill>
              <a:srgbClr val="783F04"/>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dk1"/>
                </a:solidFill>
              </a:rPr>
              <a:t>What is coming up in Module 2 Week 1</a:t>
            </a:r>
            <a:endParaRPr/>
          </a:p>
        </p:txBody>
      </p:sp>
      <p:sp>
        <p:nvSpPr>
          <p:cNvPr id="165" name="Google Shape;165;p20"/>
          <p:cNvSpPr/>
          <p:nvPr/>
        </p:nvSpPr>
        <p:spPr>
          <a:xfrm>
            <a:off x="3747298" y="704850"/>
            <a:ext cx="1649400" cy="324900"/>
          </a:xfrm>
          <a:prstGeom prst="roundRect">
            <a:avLst>
              <a:gd name="adj" fmla="val 16667"/>
            </a:avLst>
          </a:prstGeom>
          <a:solidFill>
            <a:srgbClr val="F1C232"/>
          </a:solidFill>
          <a:ln w="2857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dk1"/>
                </a:solidFill>
              </a:rPr>
              <a:t>Matthew Weaver</a:t>
            </a:r>
            <a:endParaRPr/>
          </a:p>
        </p:txBody>
      </p:sp>
      <p:graphicFrame>
        <p:nvGraphicFramePr>
          <p:cNvPr id="166" name="Google Shape;166;p20"/>
          <p:cNvGraphicFramePr/>
          <p:nvPr/>
        </p:nvGraphicFramePr>
        <p:xfrm>
          <a:off x="255625" y="1235938"/>
          <a:ext cx="8632750" cy="4348544"/>
        </p:xfrm>
        <a:graphic>
          <a:graphicData uri="http://schemas.openxmlformats.org/drawingml/2006/table">
            <a:tbl>
              <a:tblPr>
                <a:noFill/>
                <a:tableStyleId>{E126B85D-CE8D-40CA-B0BB-AC1AEF336F04}</a:tableStyleId>
              </a:tblPr>
              <a:tblGrid>
                <a:gridCol w="674425">
                  <a:extLst>
                    <a:ext uri="{9D8B030D-6E8A-4147-A177-3AD203B41FA5}">
                      <a16:colId xmlns:a16="http://schemas.microsoft.com/office/drawing/2014/main" val="20000"/>
                    </a:ext>
                  </a:extLst>
                </a:gridCol>
                <a:gridCol w="2257100">
                  <a:extLst>
                    <a:ext uri="{9D8B030D-6E8A-4147-A177-3AD203B41FA5}">
                      <a16:colId xmlns:a16="http://schemas.microsoft.com/office/drawing/2014/main" val="20001"/>
                    </a:ext>
                  </a:extLst>
                </a:gridCol>
                <a:gridCol w="1861425">
                  <a:extLst>
                    <a:ext uri="{9D8B030D-6E8A-4147-A177-3AD203B41FA5}">
                      <a16:colId xmlns:a16="http://schemas.microsoft.com/office/drawing/2014/main" val="20002"/>
                    </a:ext>
                  </a:extLst>
                </a:gridCol>
                <a:gridCol w="2095250">
                  <a:extLst>
                    <a:ext uri="{9D8B030D-6E8A-4147-A177-3AD203B41FA5}">
                      <a16:colId xmlns:a16="http://schemas.microsoft.com/office/drawing/2014/main" val="20003"/>
                    </a:ext>
                  </a:extLst>
                </a:gridCol>
                <a:gridCol w="1744550">
                  <a:extLst>
                    <a:ext uri="{9D8B030D-6E8A-4147-A177-3AD203B41FA5}">
                      <a16:colId xmlns:a16="http://schemas.microsoft.com/office/drawing/2014/main" val="20004"/>
                    </a:ext>
                  </a:extLst>
                </a:gridCol>
              </a:tblGrid>
              <a:tr h="274200">
                <a:tc>
                  <a:txBody>
                    <a:bodyPr/>
                    <a:lstStyle/>
                    <a:p>
                      <a:pPr marL="0" lvl="0" indent="0" algn="l" rtl="0">
                        <a:spcBef>
                          <a:spcPts val="0"/>
                        </a:spcBef>
                        <a:spcAft>
                          <a:spcPts val="0"/>
                        </a:spcAft>
                        <a:buNone/>
                      </a:pPr>
                      <a:endParaRPr/>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solidFill>
                      <a:srgbClr val="674EA7"/>
                    </a:solidFill>
                  </a:tcPr>
                </a:tc>
                <a:tc gridSpan="2">
                  <a:txBody>
                    <a:bodyPr/>
                    <a:lstStyle/>
                    <a:p>
                      <a:pPr marL="0" lvl="0" indent="0" algn="ctr" rtl="0">
                        <a:lnSpc>
                          <a:spcPct val="115000"/>
                        </a:lnSpc>
                        <a:spcBef>
                          <a:spcPts val="0"/>
                        </a:spcBef>
                        <a:spcAft>
                          <a:spcPts val="0"/>
                        </a:spcAft>
                        <a:buNone/>
                      </a:pPr>
                      <a:r>
                        <a:rPr lang="en-GB" b="1">
                          <a:solidFill>
                            <a:srgbClr val="FFFFFF"/>
                          </a:solidFill>
                        </a:rPr>
                        <a:t>Module 2 Activity Schedule</a:t>
                      </a:r>
                      <a:endParaRPr b="1">
                        <a:solidFill>
                          <a:srgbClr val="FFFFFF"/>
                        </a:solidFill>
                      </a:endParaRPr>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solidFill>
                      <a:srgbClr val="674EA7"/>
                    </a:solidFill>
                  </a:tcPr>
                </a:tc>
                <a:tc hMerge="1">
                  <a:txBody>
                    <a:bodyPr/>
                    <a:lstStyle/>
                    <a:p>
                      <a:endParaRPr lang="en-US"/>
                    </a:p>
                  </a:txBody>
                  <a:tcPr/>
                </a:tc>
                <a:tc gridSpan="2">
                  <a:txBody>
                    <a:bodyPr/>
                    <a:lstStyle/>
                    <a:p>
                      <a:pPr marL="0" lvl="0" indent="0" algn="ctr" rtl="0">
                        <a:lnSpc>
                          <a:spcPct val="115000"/>
                        </a:lnSpc>
                        <a:spcBef>
                          <a:spcPts val="0"/>
                        </a:spcBef>
                        <a:spcAft>
                          <a:spcPts val="0"/>
                        </a:spcAft>
                        <a:buNone/>
                      </a:pPr>
                      <a:r>
                        <a:rPr lang="en-GB" b="1">
                          <a:solidFill>
                            <a:srgbClr val="FFFFFF"/>
                          </a:solidFill>
                        </a:rPr>
                        <a:t>Module 2 Activity Schedule</a:t>
                      </a:r>
                      <a:endParaRPr b="1">
                        <a:solidFill>
                          <a:srgbClr val="FFFFFF"/>
                        </a:solidFill>
                      </a:endParaRPr>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solidFill>
                      <a:srgbClr val="674EA7"/>
                    </a:solidFill>
                  </a:tcPr>
                </a:tc>
                <a:tc hMerge="1">
                  <a:txBody>
                    <a:bodyPr/>
                    <a:lstStyle/>
                    <a:p>
                      <a:endParaRPr lang="en-US"/>
                    </a:p>
                  </a:txBody>
                  <a:tcPr/>
                </a:tc>
                <a:extLst>
                  <a:ext uri="{0D108BD9-81ED-4DB2-BD59-A6C34878D82A}">
                    <a16:rowId xmlns:a16="http://schemas.microsoft.com/office/drawing/2014/main" val="10000"/>
                  </a:ext>
                </a:extLst>
              </a:tr>
              <a:tr h="274200">
                <a:tc>
                  <a:txBody>
                    <a:bodyPr/>
                    <a:lstStyle/>
                    <a:p>
                      <a:pPr marL="0" lvl="0" indent="0" algn="ctr" rtl="0">
                        <a:lnSpc>
                          <a:spcPct val="115000"/>
                        </a:lnSpc>
                        <a:spcBef>
                          <a:spcPts val="0"/>
                        </a:spcBef>
                        <a:spcAft>
                          <a:spcPts val="0"/>
                        </a:spcAft>
                        <a:buNone/>
                      </a:pPr>
                      <a:r>
                        <a:rPr lang="en-GB" b="1">
                          <a:solidFill>
                            <a:srgbClr val="FFFFFF"/>
                          </a:solidFill>
                        </a:rPr>
                        <a:t>Day</a:t>
                      </a:r>
                      <a:endParaRPr b="1">
                        <a:solidFill>
                          <a:srgbClr val="FFFFFF"/>
                        </a:solidFill>
                      </a:endParaRPr>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solidFill>
                      <a:srgbClr val="674EA7"/>
                    </a:solidFill>
                  </a:tcPr>
                </a:tc>
                <a:tc gridSpan="2">
                  <a:txBody>
                    <a:bodyPr/>
                    <a:lstStyle/>
                    <a:p>
                      <a:pPr marL="0" lvl="0" indent="0" algn="ctr" rtl="0">
                        <a:lnSpc>
                          <a:spcPct val="115000"/>
                        </a:lnSpc>
                        <a:spcBef>
                          <a:spcPts val="0"/>
                        </a:spcBef>
                        <a:spcAft>
                          <a:spcPts val="0"/>
                        </a:spcAft>
                        <a:buNone/>
                      </a:pPr>
                      <a:r>
                        <a:rPr lang="en-GB" b="1">
                          <a:solidFill>
                            <a:srgbClr val="FFFFFF"/>
                          </a:solidFill>
                        </a:rPr>
                        <a:t>Week 1 (and 3)</a:t>
                      </a:r>
                      <a:endParaRPr b="1">
                        <a:solidFill>
                          <a:srgbClr val="FFFFFF"/>
                        </a:solidFill>
                      </a:endParaRPr>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solidFill>
                      <a:srgbClr val="674EA7"/>
                    </a:solidFill>
                  </a:tcPr>
                </a:tc>
                <a:tc hMerge="1">
                  <a:txBody>
                    <a:bodyPr/>
                    <a:lstStyle/>
                    <a:p>
                      <a:endParaRPr lang="en-US"/>
                    </a:p>
                  </a:txBody>
                  <a:tcPr/>
                </a:tc>
                <a:tc gridSpan="2">
                  <a:txBody>
                    <a:bodyPr/>
                    <a:lstStyle/>
                    <a:p>
                      <a:pPr marL="0" lvl="0" indent="0" algn="ctr" rtl="0">
                        <a:lnSpc>
                          <a:spcPct val="115000"/>
                        </a:lnSpc>
                        <a:spcBef>
                          <a:spcPts val="0"/>
                        </a:spcBef>
                        <a:spcAft>
                          <a:spcPts val="0"/>
                        </a:spcAft>
                        <a:buNone/>
                      </a:pPr>
                      <a:r>
                        <a:rPr lang="en-GB" b="1">
                          <a:solidFill>
                            <a:srgbClr val="FFFFFF"/>
                          </a:solidFill>
                        </a:rPr>
                        <a:t>Week 2 (and 4)</a:t>
                      </a:r>
                      <a:endParaRPr b="1">
                        <a:solidFill>
                          <a:srgbClr val="FFFFFF"/>
                        </a:solidFill>
                      </a:endParaRPr>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solidFill>
                      <a:srgbClr val="674EA7"/>
                    </a:solidFill>
                  </a:tcPr>
                </a:tc>
                <a:tc hMerge="1">
                  <a:txBody>
                    <a:bodyPr/>
                    <a:lstStyle/>
                    <a:p>
                      <a:endParaRPr lang="en-US"/>
                    </a:p>
                  </a:txBody>
                  <a:tcPr/>
                </a:tc>
                <a:extLst>
                  <a:ext uri="{0D108BD9-81ED-4DB2-BD59-A6C34878D82A}">
                    <a16:rowId xmlns:a16="http://schemas.microsoft.com/office/drawing/2014/main" val="10001"/>
                  </a:ext>
                </a:extLst>
              </a:tr>
              <a:tr h="749500">
                <a:tc>
                  <a:txBody>
                    <a:bodyPr/>
                    <a:lstStyle/>
                    <a:p>
                      <a:pPr marL="0" lvl="0" indent="0" algn="ctr" rtl="0">
                        <a:lnSpc>
                          <a:spcPct val="115000"/>
                        </a:lnSpc>
                        <a:spcBef>
                          <a:spcPts val="0"/>
                        </a:spcBef>
                        <a:spcAft>
                          <a:spcPts val="0"/>
                        </a:spcAft>
                        <a:buNone/>
                      </a:pPr>
                      <a:r>
                        <a:rPr lang="en-GB" b="1"/>
                        <a:t>Mon</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666666"/>
                      </a:solidFill>
                      <a:prstDash val="solid"/>
                      <a:round/>
                      <a:headEnd type="none" w="sm" len="sm"/>
                      <a:tailEnd type="none" w="sm" len="sm"/>
                    </a:lnB>
                    <a:solidFill>
                      <a:srgbClr val="D9D2E9"/>
                    </a:solidFill>
                  </a:tcPr>
                </a:tc>
                <a:tc gridSpan="2">
                  <a:txBody>
                    <a:bodyPr/>
                    <a:lstStyle/>
                    <a:p>
                      <a:pPr marL="0" lvl="0" indent="0" algn="ctr" rtl="0">
                        <a:lnSpc>
                          <a:spcPct val="115000"/>
                        </a:lnSpc>
                        <a:spcBef>
                          <a:spcPts val="0"/>
                        </a:spcBef>
                        <a:spcAft>
                          <a:spcPts val="0"/>
                        </a:spcAft>
                        <a:buNone/>
                      </a:pPr>
                      <a:r>
                        <a:rPr lang="en-GB" b="1"/>
                        <a:t>1:45 - 4 pm Group Check-in - Welcome and Setting the Scene. All Participants &amp; Tutors via zoom</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666666"/>
                      </a:solidFill>
                      <a:prstDash val="solid"/>
                      <a:round/>
                      <a:headEnd type="none" w="sm" len="sm"/>
                      <a:tailEnd type="none" w="sm" len="sm"/>
                    </a:lnB>
                    <a:solidFill>
                      <a:srgbClr val="D5A6BD"/>
                    </a:solidFill>
                  </a:tcPr>
                </a:tc>
                <a:tc hMerge="1">
                  <a:txBody>
                    <a:bodyPr/>
                    <a:lstStyle/>
                    <a:p>
                      <a:endParaRPr lang="en-US"/>
                    </a:p>
                  </a:txBody>
                  <a:tcPr/>
                </a:tc>
                <a:tc gridSpan="2">
                  <a:txBody>
                    <a:bodyPr/>
                    <a:lstStyle/>
                    <a:p>
                      <a:pPr marL="0" lvl="0" indent="0" algn="ctr" rtl="0">
                        <a:lnSpc>
                          <a:spcPct val="115000"/>
                        </a:lnSpc>
                        <a:spcBef>
                          <a:spcPts val="0"/>
                        </a:spcBef>
                        <a:spcAft>
                          <a:spcPts val="0"/>
                        </a:spcAft>
                        <a:buNone/>
                      </a:pPr>
                      <a:r>
                        <a:rPr lang="en-GB" b="1">
                          <a:solidFill>
                            <a:srgbClr val="FF0000"/>
                          </a:solidFill>
                        </a:rPr>
                        <a:t>No Group session</a:t>
                      </a:r>
                      <a:endParaRPr b="1">
                        <a:solidFill>
                          <a:srgbClr val="FF0000"/>
                        </a:solidFill>
                      </a:endParaRPr>
                    </a:p>
                    <a:p>
                      <a:pPr marL="0" lvl="0" indent="0" algn="ctr" rtl="0">
                        <a:lnSpc>
                          <a:spcPct val="115000"/>
                        </a:lnSpc>
                        <a:spcBef>
                          <a:spcPts val="0"/>
                        </a:spcBef>
                        <a:spcAft>
                          <a:spcPts val="0"/>
                        </a:spcAft>
                        <a:buNone/>
                      </a:pPr>
                      <a:r>
                        <a:rPr lang="en-GB" b="1"/>
                        <a:t>Participants work away and connect with your tutors</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666666"/>
                      </a:solidFill>
                      <a:prstDash val="solid"/>
                      <a:round/>
                      <a:headEnd type="none" w="sm" len="sm"/>
                      <a:tailEnd type="none" w="sm" len="sm"/>
                    </a:lnB>
                    <a:solidFill>
                      <a:srgbClr val="FFF2CC"/>
                    </a:solidFill>
                  </a:tcPr>
                </a:tc>
                <a:tc hMerge="1">
                  <a:txBody>
                    <a:bodyPr/>
                    <a:lstStyle/>
                    <a:p>
                      <a:endParaRPr lang="en-US"/>
                    </a:p>
                  </a:txBody>
                  <a:tcPr/>
                </a:tc>
                <a:extLst>
                  <a:ext uri="{0D108BD9-81ED-4DB2-BD59-A6C34878D82A}">
                    <a16:rowId xmlns:a16="http://schemas.microsoft.com/office/drawing/2014/main" val="10002"/>
                  </a:ext>
                </a:extLst>
              </a:tr>
              <a:tr h="519150">
                <a:tc>
                  <a:txBody>
                    <a:bodyPr/>
                    <a:lstStyle/>
                    <a:p>
                      <a:pPr marL="0" lvl="0" indent="0" algn="ctr" rtl="0">
                        <a:lnSpc>
                          <a:spcPct val="115000"/>
                        </a:lnSpc>
                        <a:spcBef>
                          <a:spcPts val="0"/>
                        </a:spcBef>
                        <a:spcAft>
                          <a:spcPts val="0"/>
                        </a:spcAft>
                        <a:buNone/>
                      </a:pPr>
                      <a:r>
                        <a:rPr lang="en-GB" b="1"/>
                        <a:t>Tue</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D9D2E9"/>
                    </a:solidFill>
                  </a:tcPr>
                </a:tc>
                <a:tc rowSpan="2" gridSpan="2">
                  <a:txBody>
                    <a:bodyPr/>
                    <a:lstStyle/>
                    <a:p>
                      <a:pPr marL="0" lvl="0" indent="0" algn="ctr" rtl="0">
                        <a:lnSpc>
                          <a:spcPct val="115000"/>
                        </a:lnSpc>
                        <a:spcBef>
                          <a:spcPts val="0"/>
                        </a:spcBef>
                        <a:spcAft>
                          <a:spcPts val="0"/>
                        </a:spcAft>
                        <a:buNone/>
                      </a:pPr>
                      <a:r>
                        <a:rPr lang="en-GB" b="1"/>
                        <a:t>Participants work away and connect with your tutors</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FFF2CC"/>
                    </a:solidFill>
                  </a:tcPr>
                </a:tc>
                <a:tc rowSpan="2" hMerge="1">
                  <a:txBody>
                    <a:bodyPr/>
                    <a:lstStyle/>
                    <a:p>
                      <a:endParaRPr lang="en-US"/>
                    </a:p>
                  </a:txBody>
                  <a:tcPr/>
                </a:tc>
                <a:tc rowSpan="2" gridSpan="2">
                  <a:txBody>
                    <a:bodyPr/>
                    <a:lstStyle/>
                    <a:p>
                      <a:pPr marL="0" lvl="0" indent="0" algn="ctr" rtl="0">
                        <a:lnSpc>
                          <a:spcPct val="115000"/>
                        </a:lnSpc>
                        <a:spcBef>
                          <a:spcPts val="0"/>
                        </a:spcBef>
                        <a:spcAft>
                          <a:spcPts val="0"/>
                        </a:spcAft>
                        <a:buNone/>
                      </a:pPr>
                      <a:r>
                        <a:rPr lang="en-GB" b="1"/>
                        <a:t>Participants work away and connect with your tutors</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FFF2CC"/>
                    </a:solidFill>
                  </a:tcPr>
                </a:tc>
                <a:tc rowSpan="2" hMerge="1">
                  <a:txBody>
                    <a:bodyPr/>
                    <a:lstStyle/>
                    <a:p>
                      <a:endParaRPr lang="en-US"/>
                    </a:p>
                  </a:txBody>
                  <a:tcPr/>
                </a:tc>
                <a:extLst>
                  <a:ext uri="{0D108BD9-81ED-4DB2-BD59-A6C34878D82A}">
                    <a16:rowId xmlns:a16="http://schemas.microsoft.com/office/drawing/2014/main" val="10003"/>
                  </a:ext>
                </a:extLst>
              </a:tr>
              <a:tr h="519150">
                <a:tc>
                  <a:txBody>
                    <a:bodyPr/>
                    <a:lstStyle/>
                    <a:p>
                      <a:pPr marL="0" lvl="0" indent="0" algn="ctr" rtl="0">
                        <a:lnSpc>
                          <a:spcPct val="115000"/>
                        </a:lnSpc>
                        <a:spcBef>
                          <a:spcPts val="0"/>
                        </a:spcBef>
                        <a:spcAft>
                          <a:spcPts val="0"/>
                        </a:spcAft>
                        <a:buNone/>
                      </a:pPr>
                      <a:r>
                        <a:rPr lang="en-GB" b="1"/>
                        <a:t>Wed</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D9D2E9"/>
                    </a:solidFill>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4"/>
                  </a:ext>
                </a:extLst>
              </a:tr>
              <a:tr h="1462425">
                <a:tc>
                  <a:txBody>
                    <a:bodyPr/>
                    <a:lstStyle/>
                    <a:p>
                      <a:pPr marL="0" lvl="0" indent="0" algn="ctr" rtl="0">
                        <a:lnSpc>
                          <a:spcPct val="115000"/>
                        </a:lnSpc>
                        <a:spcBef>
                          <a:spcPts val="0"/>
                        </a:spcBef>
                        <a:spcAft>
                          <a:spcPts val="0"/>
                        </a:spcAft>
                        <a:buNone/>
                      </a:pPr>
                      <a:r>
                        <a:rPr lang="en-GB" b="1"/>
                        <a:t>Thu</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D9D2E9"/>
                    </a:solidFill>
                  </a:tcPr>
                </a:tc>
                <a:tc>
                  <a:txBody>
                    <a:bodyPr/>
                    <a:lstStyle/>
                    <a:p>
                      <a:pPr marL="0" lvl="0" indent="0" algn="ctr" rtl="0">
                        <a:lnSpc>
                          <a:spcPct val="115000"/>
                        </a:lnSpc>
                        <a:spcBef>
                          <a:spcPts val="0"/>
                        </a:spcBef>
                        <a:spcAft>
                          <a:spcPts val="0"/>
                        </a:spcAft>
                        <a:buNone/>
                      </a:pPr>
                      <a:r>
                        <a:rPr lang="en-GB" b="1"/>
                        <a:t>11 - 12:30 pm Tutor and Dual-Participant Tutor Reflection and Planning Meeting (Tutors and Dual-participant Tutors only)</a:t>
                      </a:r>
                      <a:endParaRPr b="1"/>
                    </a:p>
                  </a:txBody>
                  <a:tcPr marL="28575" marR="28575" marT="19050" marB="19050" anchor="ctr">
                    <a:lnL w="28575" cap="flat" cmpd="sng">
                      <a:solidFill>
                        <a:srgbClr val="000000"/>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93C47D"/>
                    </a:solidFill>
                  </a:tcPr>
                </a:tc>
                <a:tc>
                  <a:txBody>
                    <a:bodyPr/>
                    <a:lstStyle/>
                    <a:p>
                      <a:pPr marL="0" lvl="0" indent="0" algn="ctr" rtl="0">
                        <a:lnSpc>
                          <a:spcPct val="115000"/>
                        </a:lnSpc>
                        <a:spcBef>
                          <a:spcPts val="0"/>
                        </a:spcBef>
                        <a:spcAft>
                          <a:spcPts val="0"/>
                        </a:spcAft>
                        <a:buNone/>
                      </a:pPr>
                      <a:r>
                        <a:rPr lang="en-GB" b="1"/>
                        <a:t>Participants work away and connect with your tutors</a:t>
                      </a:r>
                      <a:endParaRPr b="1"/>
                    </a:p>
                  </a:txBody>
                  <a:tcPr marL="28575" marR="28575" marT="19050" marB="19050" anchor="ctr">
                    <a:lnL w="9525" cap="flat" cmpd="sng">
                      <a:solidFill>
                        <a:srgbClr val="CCCCCC"/>
                      </a:solidFill>
                      <a:prstDash val="solid"/>
                      <a:round/>
                      <a:headEnd type="none" w="sm" len="sm"/>
                      <a:tailEnd type="none" w="sm" len="sm"/>
                    </a:lnL>
                    <a:lnR w="28575" cap="flat" cmpd="sng">
                      <a:solidFill>
                        <a:srgbClr val="000000"/>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FFF2CC"/>
                    </a:solidFill>
                  </a:tcPr>
                </a:tc>
                <a:tc>
                  <a:txBody>
                    <a:bodyPr/>
                    <a:lstStyle/>
                    <a:p>
                      <a:pPr marL="0" lvl="0" indent="0" algn="ctr" rtl="0">
                        <a:lnSpc>
                          <a:spcPct val="115000"/>
                        </a:lnSpc>
                        <a:spcBef>
                          <a:spcPts val="0"/>
                        </a:spcBef>
                        <a:spcAft>
                          <a:spcPts val="0"/>
                        </a:spcAft>
                        <a:buNone/>
                      </a:pPr>
                      <a:r>
                        <a:rPr lang="en-GB" b="1"/>
                        <a:t>1 - 12:30 pm Tutor and Dual-Participant Tutor Reflection and Planning Meeting (Tutors and Dual-participant Tutors only)</a:t>
                      </a:r>
                      <a:endParaRPr b="1"/>
                    </a:p>
                  </a:txBody>
                  <a:tcPr marL="28575" marR="28575" marT="19050" marB="19050" anchor="ctr">
                    <a:lnL w="28575" cap="flat" cmpd="sng">
                      <a:solidFill>
                        <a:srgbClr val="000000"/>
                      </a:solidFill>
                      <a:prstDash val="solid"/>
                      <a:round/>
                      <a:headEnd type="none" w="sm" len="sm"/>
                      <a:tailEnd type="none" w="sm" len="sm"/>
                    </a:lnL>
                    <a:lnR w="9525" cap="flat" cmpd="sng">
                      <a:solidFill>
                        <a:srgbClr val="CCCCCC"/>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93C47D"/>
                    </a:solidFill>
                  </a:tcPr>
                </a:tc>
                <a:tc>
                  <a:txBody>
                    <a:bodyPr/>
                    <a:lstStyle/>
                    <a:p>
                      <a:pPr marL="0" lvl="0" indent="0" algn="ctr" rtl="0">
                        <a:lnSpc>
                          <a:spcPct val="115000"/>
                        </a:lnSpc>
                        <a:spcBef>
                          <a:spcPts val="0"/>
                        </a:spcBef>
                        <a:spcAft>
                          <a:spcPts val="0"/>
                        </a:spcAft>
                        <a:buNone/>
                      </a:pPr>
                      <a:r>
                        <a:rPr lang="en-GB" b="1"/>
                        <a:t>Participants work away and connect with your tutors	</a:t>
                      </a:r>
                      <a:endParaRPr b="1"/>
                    </a:p>
                    <a:p>
                      <a:pPr marL="0" lvl="0" indent="0" algn="ctr" rtl="0">
                        <a:lnSpc>
                          <a:spcPct val="115000"/>
                        </a:lnSpc>
                        <a:spcBef>
                          <a:spcPts val="0"/>
                        </a:spcBef>
                        <a:spcAft>
                          <a:spcPts val="0"/>
                        </a:spcAft>
                        <a:buNone/>
                      </a:pPr>
                      <a:r>
                        <a:rPr lang="en-GB" b="1"/>
                        <a:t>	</a:t>
                      </a:r>
                      <a:endParaRPr b="1"/>
                    </a:p>
                  </a:txBody>
                  <a:tcPr marL="28575" marR="28575" marT="19050" marB="19050" anchor="ctr">
                    <a:lnL w="9525" cap="flat" cmpd="sng">
                      <a:solidFill>
                        <a:srgbClr val="CCCCCC"/>
                      </a:solidFill>
                      <a:prstDash val="solid"/>
                      <a:round/>
                      <a:headEnd type="none" w="sm" len="sm"/>
                      <a:tailEnd type="none" w="sm" len="sm"/>
                    </a:lnL>
                    <a:lnR w="28575" cap="flat" cmpd="sng">
                      <a:solidFill>
                        <a:srgbClr val="000000"/>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FFF2CC"/>
                    </a:solidFill>
                  </a:tcPr>
                </a:tc>
                <a:extLst>
                  <a:ext uri="{0D108BD9-81ED-4DB2-BD59-A6C34878D82A}">
                    <a16:rowId xmlns:a16="http://schemas.microsoft.com/office/drawing/2014/main" val="10005"/>
                  </a:ext>
                </a:extLst>
              </a:tr>
              <a:tr h="519150">
                <a:tc>
                  <a:txBody>
                    <a:bodyPr/>
                    <a:lstStyle/>
                    <a:p>
                      <a:pPr marL="0" lvl="0" indent="0" algn="ctr" rtl="0">
                        <a:lnSpc>
                          <a:spcPct val="115000"/>
                        </a:lnSpc>
                        <a:spcBef>
                          <a:spcPts val="0"/>
                        </a:spcBef>
                        <a:spcAft>
                          <a:spcPts val="0"/>
                        </a:spcAft>
                        <a:buNone/>
                      </a:pPr>
                      <a:r>
                        <a:rPr lang="en-GB" b="1"/>
                        <a:t>Fri</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9525" cap="flat" cmpd="sng">
                      <a:solidFill>
                        <a:srgbClr val="666666"/>
                      </a:solidFill>
                      <a:prstDash val="solid"/>
                      <a:round/>
                      <a:headEnd type="none" w="sm" len="sm"/>
                      <a:tailEnd type="none" w="sm" len="sm"/>
                    </a:lnT>
                    <a:lnB w="9525" cap="flat" cmpd="sng">
                      <a:solidFill>
                        <a:srgbClr val="666666"/>
                      </a:solidFill>
                      <a:prstDash val="solid"/>
                      <a:round/>
                      <a:headEnd type="none" w="sm" len="sm"/>
                      <a:tailEnd type="none" w="sm" len="sm"/>
                    </a:lnB>
                    <a:solidFill>
                      <a:srgbClr val="D9D2E9"/>
                    </a:solidFill>
                  </a:tcPr>
                </a:tc>
                <a:tc gridSpan="2">
                  <a:txBody>
                    <a:bodyPr/>
                    <a:lstStyle/>
                    <a:p>
                      <a:pPr marL="0" lvl="0" indent="0" algn="ctr" rtl="0">
                        <a:lnSpc>
                          <a:spcPct val="115000"/>
                        </a:lnSpc>
                        <a:spcBef>
                          <a:spcPts val="0"/>
                        </a:spcBef>
                        <a:spcAft>
                          <a:spcPts val="0"/>
                        </a:spcAft>
                        <a:buNone/>
                      </a:pPr>
                      <a:r>
                        <a:rPr lang="en-GB" b="1"/>
                        <a:t>Participants work away and connect with your tutors</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9525" cap="flat" cmpd="sng">
                      <a:solidFill>
                        <a:srgbClr val="666666"/>
                      </a:solidFill>
                      <a:prstDash val="solid"/>
                      <a:round/>
                      <a:headEnd type="none" w="sm" len="sm"/>
                      <a:tailEnd type="none" w="sm" len="sm"/>
                    </a:lnT>
                    <a:lnB w="28575" cap="flat" cmpd="sng">
                      <a:solidFill>
                        <a:srgbClr val="000000"/>
                      </a:solidFill>
                      <a:prstDash val="solid"/>
                      <a:round/>
                      <a:headEnd type="none" w="sm" len="sm"/>
                      <a:tailEnd type="none" w="sm" len="sm"/>
                    </a:lnB>
                    <a:solidFill>
                      <a:srgbClr val="FFF2CC"/>
                    </a:solidFill>
                  </a:tcPr>
                </a:tc>
                <a:tc hMerge="1">
                  <a:txBody>
                    <a:bodyPr/>
                    <a:lstStyle/>
                    <a:p>
                      <a:endParaRPr lang="en-US"/>
                    </a:p>
                  </a:txBody>
                  <a:tcPr/>
                </a:tc>
                <a:tc gridSpan="2">
                  <a:txBody>
                    <a:bodyPr/>
                    <a:lstStyle/>
                    <a:p>
                      <a:pPr marL="0" lvl="0" indent="0" algn="ctr" rtl="0">
                        <a:lnSpc>
                          <a:spcPct val="115000"/>
                        </a:lnSpc>
                        <a:spcBef>
                          <a:spcPts val="0"/>
                        </a:spcBef>
                        <a:spcAft>
                          <a:spcPts val="0"/>
                        </a:spcAft>
                        <a:buNone/>
                      </a:pPr>
                      <a:r>
                        <a:rPr lang="en-GB" b="1"/>
                        <a:t>Participants work away and connect with your tutors</a:t>
                      </a:r>
                      <a:endParaRPr b="1"/>
                    </a:p>
                  </a:txBody>
                  <a:tcPr marL="28575" marR="28575" marT="19050" marB="19050" anchor="ctr">
                    <a:lnL w="28575" cap="flat" cmpd="sng">
                      <a:solidFill>
                        <a:srgbClr val="000000"/>
                      </a:solidFill>
                      <a:prstDash val="solid"/>
                      <a:round/>
                      <a:headEnd type="none" w="sm" len="sm"/>
                      <a:tailEnd type="none" w="sm" len="sm"/>
                    </a:lnL>
                    <a:lnR w="28575" cap="flat" cmpd="sng">
                      <a:solidFill>
                        <a:srgbClr val="000000"/>
                      </a:solidFill>
                      <a:prstDash val="solid"/>
                      <a:round/>
                      <a:headEnd type="none" w="sm" len="sm"/>
                      <a:tailEnd type="none" w="sm" len="sm"/>
                    </a:lnR>
                    <a:lnT w="9525" cap="flat" cmpd="sng">
                      <a:solidFill>
                        <a:srgbClr val="666666"/>
                      </a:solidFill>
                      <a:prstDash val="solid"/>
                      <a:round/>
                      <a:headEnd type="none" w="sm" len="sm"/>
                      <a:tailEnd type="none" w="sm" len="sm"/>
                    </a:lnT>
                    <a:lnB w="28575" cap="flat" cmpd="sng">
                      <a:solidFill>
                        <a:srgbClr val="000000"/>
                      </a:solidFill>
                      <a:prstDash val="solid"/>
                      <a:round/>
                      <a:headEnd type="none" w="sm" len="sm"/>
                      <a:tailEnd type="none" w="sm" len="sm"/>
                    </a:lnB>
                    <a:solidFill>
                      <a:srgbClr val="FFF2CC"/>
                    </a:solidFill>
                  </a:tcPr>
                </a:tc>
                <a:tc hMerge="1">
                  <a:txBody>
                    <a:bodyPr/>
                    <a:lstStyle/>
                    <a:p>
                      <a:endParaRPr lang="en-US"/>
                    </a:p>
                  </a:txBody>
                  <a:tcPr/>
                </a:tc>
                <a:extLst>
                  <a:ext uri="{0D108BD9-81ED-4DB2-BD59-A6C34878D82A}">
                    <a16:rowId xmlns:a16="http://schemas.microsoft.com/office/drawing/2014/main" val="10006"/>
                  </a:ext>
                </a:extLst>
              </a:tr>
            </a:tbl>
          </a:graphicData>
        </a:graphic>
      </p:graphicFrame>
      <p:pic>
        <p:nvPicPr>
          <p:cNvPr id="3" name="Audio 2">
            <a:hlinkClick r:id="" action="ppaction://media"/>
            <a:extLst>
              <a:ext uri="{FF2B5EF4-FFF2-40B4-BE49-F238E27FC236}">
                <a16:creationId xmlns:a16="http://schemas.microsoft.com/office/drawing/2014/main" id="{062718A2-9B2B-4040-92EB-2F83C4128B6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5548"/>
    </mc:Choice>
    <mc:Fallback>
      <p:transition spd="slow" advTm="1255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1"/>
          <p:cNvSpPr/>
          <p:nvPr/>
        </p:nvSpPr>
        <p:spPr>
          <a:xfrm>
            <a:off x="54075" y="5828250"/>
            <a:ext cx="9039000" cy="1000200"/>
          </a:xfrm>
          <a:prstGeom prst="roundRect">
            <a:avLst>
              <a:gd name="adj" fmla="val 16667"/>
            </a:avLst>
          </a:prstGeom>
          <a:solidFill>
            <a:srgbClr val="F3F3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2" name="Google Shape;172;p21"/>
          <p:cNvPicPr preferRelativeResize="0"/>
          <p:nvPr/>
        </p:nvPicPr>
        <p:blipFill rotWithShape="1">
          <a:blip r:embed="rId5">
            <a:alphaModFix/>
          </a:blip>
          <a:srcRect/>
          <a:stretch/>
        </p:blipFill>
        <p:spPr>
          <a:xfrm>
            <a:off x="186056" y="5880211"/>
            <a:ext cx="1456734" cy="896287"/>
          </a:xfrm>
          <a:prstGeom prst="rect">
            <a:avLst/>
          </a:prstGeom>
          <a:noFill/>
          <a:ln>
            <a:noFill/>
          </a:ln>
          <a:effectLst>
            <a:outerShdw blurRad="57150" dist="19050" dir="5400000" algn="bl" rotWithShape="0">
              <a:srgbClr val="000000">
                <a:alpha val="50000"/>
              </a:srgbClr>
            </a:outerShdw>
          </a:effectLst>
        </p:spPr>
      </p:pic>
      <p:pic>
        <p:nvPicPr>
          <p:cNvPr id="173" name="Google Shape;173;p21"/>
          <p:cNvPicPr preferRelativeResize="0"/>
          <p:nvPr/>
        </p:nvPicPr>
        <p:blipFill>
          <a:blip r:embed="rId6">
            <a:alphaModFix/>
          </a:blip>
          <a:stretch>
            <a:fillRect/>
          </a:stretch>
        </p:blipFill>
        <p:spPr>
          <a:xfrm>
            <a:off x="7495350" y="5919750"/>
            <a:ext cx="1534272" cy="817200"/>
          </a:xfrm>
          <a:prstGeom prst="rect">
            <a:avLst/>
          </a:prstGeom>
          <a:noFill/>
          <a:ln>
            <a:noFill/>
          </a:ln>
        </p:spPr>
      </p:pic>
      <p:sp>
        <p:nvSpPr>
          <p:cNvPr id="174" name="Google Shape;174;p21"/>
          <p:cNvSpPr/>
          <p:nvPr/>
        </p:nvSpPr>
        <p:spPr>
          <a:xfrm>
            <a:off x="1725750" y="5919750"/>
            <a:ext cx="5769600" cy="817200"/>
          </a:xfrm>
          <a:prstGeom prst="roundRect">
            <a:avLst>
              <a:gd name="adj" fmla="val 16667"/>
            </a:avLst>
          </a:prstGeom>
          <a:solidFill>
            <a:srgbClr val="44546A">
              <a:alpha val="93730"/>
            </a:srgbClr>
          </a:solidFill>
          <a:ln w="9525" cap="flat" cmpd="sng">
            <a:solidFill>
              <a:srgbClr val="9CC2E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GB">
                <a:solidFill>
                  <a:srgbClr val="FFFFFF"/>
                </a:solidFill>
                <a:latin typeface="Trebuchet MS"/>
                <a:ea typeface="Trebuchet MS"/>
                <a:cs typeface="Trebuchet MS"/>
                <a:sym typeface="Trebuchet MS"/>
              </a:rPr>
              <a:t>Facilitating Social Learning and Stakeholder Engagement in Natural Resource Management Contexts (Training of Trainers): Introductory Course</a:t>
            </a:r>
            <a:endParaRPr>
              <a:solidFill>
                <a:srgbClr val="FFFFFF"/>
              </a:solidFill>
              <a:latin typeface="Trebuchet MS"/>
              <a:ea typeface="Trebuchet MS"/>
              <a:cs typeface="Trebuchet MS"/>
              <a:sym typeface="Trebuchet MS"/>
            </a:endParaRPr>
          </a:p>
        </p:txBody>
      </p:sp>
      <p:pic>
        <p:nvPicPr>
          <p:cNvPr id="175" name="Google Shape;175;p21"/>
          <p:cNvPicPr preferRelativeResize="0"/>
          <p:nvPr/>
        </p:nvPicPr>
        <p:blipFill>
          <a:blip r:embed="rId7">
            <a:alphaModFix/>
          </a:blip>
          <a:stretch>
            <a:fillRect/>
          </a:stretch>
        </p:blipFill>
        <p:spPr>
          <a:xfrm>
            <a:off x="119025" y="91675"/>
            <a:ext cx="1049138" cy="1000200"/>
          </a:xfrm>
          <a:prstGeom prst="rect">
            <a:avLst/>
          </a:prstGeom>
          <a:noFill/>
          <a:ln>
            <a:noFill/>
          </a:ln>
        </p:spPr>
      </p:pic>
      <p:pic>
        <p:nvPicPr>
          <p:cNvPr id="176" name="Google Shape;176;p21"/>
          <p:cNvPicPr preferRelativeResize="0"/>
          <p:nvPr/>
        </p:nvPicPr>
        <p:blipFill>
          <a:blip r:embed="rId8">
            <a:alphaModFix/>
          </a:blip>
          <a:stretch>
            <a:fillRect/>
          </a:stretch>
        </p:blipFill>
        <p:spPr>
          <a:xfrm>
            <a:off x="7782050" y="91675"/>
            <a:ext cx="1247575" cy="1196310"/>
          </a:xfrm>
          <a:prstGeom prst="rect">
            <a:avLst/>
          </a:prstGeom>
          <a:noFill/>
          <a:ln>
            <a:noFill/>
          </a:ln>
        </p:spPr>
      </p:pic>
      <p:sp>
        <p:nvSpPr>
          <p:cNvPr id="177" name="Google Shape;177;p21"/>
          <p:cNvSpPr/>
          <p:nvPr/>
        </p:nvSpPr>
        <p:spPr>
          <a:xfrm>
            <a:off x="1542599" y="143575"/>
            <a:ext cx="6058800" cy="896400"/>
          </a:xfrm>
          <a:prstGeom prst="roundRect">
            <a:avLst>
              <a:gd name="adj" fmla="val 16667"/>
            </a:avLst>
          </a:prstGeom>
          <a:solidFill>
            <a:srgbClr val="FF9900"/>
          </a:solidFill>
          <a:ln w="28575" cap="flat" cmpd="sng">
            <a:solidFill>
              <a:srgbClr val="783F04"/>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chemeClr val="dk1"/>
                </a:solidFill>
              </a:rPr>
              <a:t>Closing and thank you</a:t>
            </a:r>
            <a:endParaRPr/>
          </a:p>
        </p:txBody>
      </p:sp>
      <p:sp>
        <p:nvSpPr>
          <p:cNvPr id="178" name="Google Shape;178;p21"/>
          <p:cNvSpPr/>
          <p:nvPr/>
        </p:nvSpPr>
        <p:spPr>
          <a:xfrm>
            <a:off x="3668550" y="891150"/>
            <a:ext cx="1806900" cy="324900"/>
          </a:xfrm>
          <a:prstGeom prst="roundRect">
            <a:avLst>
              <a:gd name="adj" fmla="val 16667"/>
            </a:avLst>
          </a:prstGeom>
          <a:solidFill>
            <a:srgbClr val="F1C232"/>
          </a:solidFill>
          <a:ln w="28575" cap="flat" cmpd="sng">
            <a:solidFill>
              <a:srgbClr val="43434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dk1"/>
                </a:solidFill>
              </a:rPr>
              <a:t>Matthew Weaver</a:t>
            </a:r>
            <a:endParaRPr/>
          </a:p>
        </p:txBody>
      </p:sp>
      <p:sp>
        <p:nvSpPr>
          <p:cNvPr id="179" name="Google Shape;179;p21"/>
          <p:cNvSpPr txBox="1"/>
          <p:nvPr/>
        </p:nvSpPr>
        <p:spPr>
          <a:xfrm>
            <a:off x="326175" y="4364200"/>
            <a:ext cx="2887500" cy="76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a:solidFill>
                  <a:srgbClr val="000000"/>
                </a:solidFill>
              </a:rPr>
              <a:t>Image credits: </a:t>
            </a:r>
            <a:endParaRPr sz="2800">
              <a:solidFill>
                <a:srgbClr val="000000"/>
              </a:solidFill>
            </a:endParaRPr>
          </a:p>
        </p:txBody>
      </p:sp>
      <p:sp>
        <p:nvSpPr>
          <p:cNvPr id="180" name="Google Shape;180;p21"/>
          <p:cNvSpPr txBox="1"/>
          <p:nvPr/>
        </p:nvSpPr>
        <p:spPr>
          <a:xfrm>
            <a:off x="326175" y="5002325"/>
            <a:ext cx="4359000" cy="6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t>ELRC / C.A.P.E. Conservation Education Project. </a:t>
            </a:r>
            <a:endParaRPr/>
          </a:p>
          <a:p>
            <a:pPr marL="0" lvl="0" indent="0" algn="l" rtl="0">
              <a:spcBef>
                <a:spcPts val="0"/>
              </a:spcBef>
              <a:spcAft>
                <a:spcPts val="0"/>
              </a:spcAft>
              <a:buNone/>
            </a:pPr>
            <a:r>
              <a:rPr lang="en-GB"/>
              <a:t>IWR Line Drawings. How To Handbook Series</a:t>
            </a:r>
            <a:endParaRPr/>
          </a:p>
        </p:txBody>
      </p:sp>
      <p:sp>
        <p:nvSpPr>
          <p:cNvPr id="181" name="Google Shape;181;p21"/>
          <p:cNvSpPr txBox="1"/>
          <p:nvPr/>
        </p:nvSpPr>
        <p:spPr>
          <a:xfrm>
            <a:off x="2219125" y="1853138"/>
            <a:ext cx="5077800" cy="119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800" b="1">
                <a:solidFill>
                  <a:schemeClr val="accent5"/>
                </a:solidFill>
                <a:latin typeface="Comfortaa"/>
                <a:ea typeface="Comfortaa"/>
                <a:cs typeface="Comfortaa"/>
                <a:sym typeface="Comfortaa"/>
              </a:rPr>
              <a:t>May the learning continue!</a:t>
            </a:r>
            <a:endParaRPr sz="2800" b="1">
              <a:solidFill>
                <a:schemeClr val="accent5"/>
              </a:solidFill>
              <a:latin typeface="Comfortaa"/>
              <a:ea typeface="Comfortaa"/>
              <a:cs typeface="Comfortaa"/>
              <a:sym typeface="Comfortaa"/>
            </a:endParaRPr>
          </a:p>
          <a:p>
            <a:pPr marL="0" lvl="0" indent="0" algn="ctr" rtl="0">
              <a:spcBef>
                <a:spcPts val="0"/>
              </a:spcBef>
              <a:spcAft>
                <a:spcPts val="0"/>
              </a:spcAft>
              <a:buNone/>
            </a:pPr>
            <a:endParaRPr sz="2800" b="1">
              <a:solidFill>
                <a:schemeClr val="accent5"/>
              </a:solidFill>
              <a:latin typeface="Comfortaa"/>
              <a:ea typeface="Comfortaa"/>
              <a:cs typeface="Comfortaa"/>
              <a:sym typeface="Comfortaa"/>
            </a:endParaRPr>
          </a:p>
          <a:p>
            <a:pPr marL="0" lvl="0" indent="0" algn="ctr" rtl="0">
              <a:spcBef>
                <a:spcPts val="0"/>
              </a:spcBef>
              <a:spcAft>
                <a:spcPts val="0"/>
              </a:spcAft>
              <a:buNone/>
            </a:pPr>
            <a:r>
              <a:rPr lang="en-GB" sz="2800" b="1">
                <a:solidFill>
                  <a:schemeClr val="accent5"/>
                </a:solidFill>
                <a:latin typeface="Comfortaa"/>
                <a:ea typeface="Comfortaa"/>
                <a:cs typeface="Comfortaa"/>
                <a:sym typeface="Comfortaa"/>
              </a:rPr>
              <a:t>All the best for Module 2</a:t>
            </a:r>
            <a:endParaRPr/>
          </a:p>
        </p:txBody>
      </p:sp>
      <p:pic>
        <p:nvPicPr>
          <p:cNvPr id="182" name="Google Shape;182;p21"/>
          <p:cNvPicPr preferRelativeResize="0"/>
          <p:nvPr/>
        </p:nvPicPr>
        <p:blipFill>
          <a:blip r:embed="rId9">
            <a:alphaModFix/>
          </a:blip>
          <a:stretch>
            <a:fillRect/>
          </a:stretch>
        </p:blipFill>
        <p:spPr>
          <a:xfrm>
            <a:off x="270825" y="1690160"/>
            <a:ext cx="1912925" cy="2234950"/>
          </a:xfrm>
          <a:prstGeom prst="rect">
            <a:avLst/>
          </a:prstGeom>
          <a:noFill/>
          <a:ln>
            <a:noFill/>
          </a:ln>
        </p:spPr>
      </p:pic>
      <p:pic>
        <p:nvPicPr>
          <p:cNvPr id="183" name="Google Shape;183;p21"/>
          <p:cNvPicPr preferRelativeResize="0"/>
          <p:nvPr/>
        </p:nvPicPr>
        <p:blipFill>
          <a:blip r:embed="rId10">
            <a:alphaModFix/>
          </a:blip>
          <a:stretch>
            <a:fillRect/>
          </a:stretch>
        </p:blipFill>
        <p:spPr>
          <a:xfrm>
            <a:off x="7332300" y="1663032"/>
            <a:ext cx="1456750" cy="2289182"/>
          </a:xfrm>
          <a:prstGeom prst="rect">
            <a:avLst/>
          </a:prstGeom>
          <a:noFill/>
          <a:ln>
            <a:noFill/>
          </a:ln>
        </p:spPr>
      </p:pic>
      <p:pic>
        <p:nvPicPr>
          <p:cNvPr id="3" name="Audio 2">
            <a:hlinkClick r:id="" action="ppaction://media"/>
            <a:extLst>
              <a:ext uri="{FF2B5EF4-FFF2-40B4-BE49-F238E27FC236}">
                <a16:creationId xmlns:a16="http://schemas.microsoft.com/office/drawing/2014/main" id="{0C18F876-37D8-7940-BC9B-3DE493CC8C1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115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746"/>
    </mc:Choice>
    <mc:Fallback>
      <p:transition spd="slow" advTm="227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5|1.9|1.3|1.5"/>
</p:tagLst>
</file>

<file path=ppt/tags/tag2.xml><?xml version="1.0" encoding="utf-8"?>
<p:tagLst xmlns:a="http://schemas.openxmlformats.org/drawingml/2006/main" xmlns:r="http://schemas.openxmlformats.org/officeDocument/2006/relationships" xmlns:p="http://schemas.openxmlformats.org/presentationml/2006/main">
  <p:tag name="TIMING" val="|63.5"/>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1072</Words>
  <Application>Microsoft Macintosh PowerPoint</Application>
  <PresentationFormat>On-screen Show (4:3)</PresentationFormat>
  <Paragraphs>124</Paragraphs>
  <Slides>9</Slides>
  <Notes>9</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Comfortaa</vt:lpstr>
      <vt:lpstr>Calibri</vt:lpstr>
      <vt:lpstr>Arial</vt:lpstr>
      <vt:lpstr>Trebuchet MS</vt:lpstr>
      <vt:lpstr>Times New Roman</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Matthew Weaver</cp:lastModifiedBy>
  <cp:revision>2</cp:revision>
  <dcterms:modified xsi:type="dcterms:W3CDTF">2020-11-16T07:45:15Z</dcterms:modified>
</cp:coreProperties>
</file>