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omfortaa" pitchFamily="2" charset="0"/>
      <p:regular r:id="rId18"/>
      <p:bold r:id="rId19"/>
    </p:embeddedFont>
    <p:embeddedFont>
      <p:font typeface="Trebuchet MS" panose="020B0703020202090204" pitchFamily="34" charset="0"/>
      <p:regular r:id="rId20"/>
      <p:bold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/>
    <p:restoredTop sz="69382"/>
  </p:normalViewPr>
  <p:slideViewPr>
    <p:cSldViewPr snapToGrid="0">
      <p:cViewPr varScale="1">
        <p:scale>
          <a:sx n="84" d="100"/>
          <a:sy n="84" d="100"/>
        </p:scale>
        <p:origin x="244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9976874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a9976874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262e6794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ga262e6794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99768746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80;ga99768746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99768746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ga99768746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411e91927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g5411e91927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411e91927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g5411e91927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411e91927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1" name="Google Shape;141;g5411e91927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411e91927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g5411e91927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411e91927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g5411e91927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411e91927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g5411e91927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411e91927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203" name="Google Shape;203;g5411e91927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411e91927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6" name="Google Shape;226;g5411e91927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411e91927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g5411e91927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a262e6794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3" name="Google Shape;263;ga262e6794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a262e6794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a262e67943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jpe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6" Type="http://schemas.openxmlformats.org/officeDocument/2006/relationships/image" Target="../media/image2.jpe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jpeg"/><Relationship Id="rId11" Type="http://schemas.openxmlformats.org/officeDocument/2006/relationships/image" Target="../media/image14.png"/><Relationship Id="rId5" Type="http://schemas.openxmlformats.org/officeDocument/2006/relationships/image" Target="../media/image1.png"/><Relationship Id="rId10" Type="http://schemas.openxmlformats.org/officeDocument/2006/relationships/image" Target="../media/image13.jpe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20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jpeg"/><Relationship Id="rId11" Type="http://schemas.openxmlformats.org/officeDocument/2006/relationships/image" Target="../media/image19.png"/><Relationship Id="rId5" Type="http://schemas.openxmlformats.org/officeDocument/2006/relationships/image" Target="../media/image1.png"/><Relationship Id="rId10" Type="http://schemas.openxmlformats.org/officeDocument/2006/relationships/image" Target="../media/image18.jpe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jpe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0" Type="http://schemas.openxmlformats.org/officeDocument/2006/relationships/image" Target="../media/image22.jp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28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27.jpe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jpeg"/><Relationship Id="rId11" Type="http://schemas.openxmlformats.org/officeDocument/2006/relationships/image" Target="../media/image26.jpeg"/><Relationship Id="rId5" Type="http://schemas.openxmlformats.org/officeDocument/2006/relationships/image" Target="../media/image1.png"/><Relationship Id="rId10" Type="http://schemas.openxmlformats.org/officeDocument/2006/relationships/image" Target="../media/image25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4.jpeg"/><Relationship Id="rId1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3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32.jpe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jpeg"/><Relationship Id="rId11" Type="http://schemas.openxmlformats.org/officeDocument/2006/relationships/image" Target="../media/image31.png"/><Relationship Id="rId5" Type="http://schemas.openxmlformats.org/officeDocument/2006/relationships/image" Target="../media/image1.png"/><Relationship Id="rId15" Type="http://schemas.openxmlformats.org/officeDocument/2006/relationships/image" Target="../media/image5.png"/><Relationship Id="rId10" Type="http://schemas.openxmlformats.org/officeDocument/2006/relationships/image" Target="../media/image30.jpe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9.jpeg"/><Relationship Id="rId1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3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38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jpeg"/><Relationship Id="rId11" Type="http://schemas.openxmlformats.org/officeDocument/2006/relationships/image" Target="../media/image37.jpeg"/><Relationship Id="rId5" Type="http://schemas.openxmlformats.org/officeDocument/2006/relationships/image" Target="../media/image1.png"/><Relationship Id="rId10" Type="http://schemas.openxmlformats.org/officeDocument/2006/relationships/image" Target="../media/image36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5.png"/><Relationship Id="rId1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jpe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395475" y="192825"/>
            <a:ext cx="8122500" cy="53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FFAB40"/>
                </a:solidFill>
                <a:latin typeface="Comfortaa"/>
                <a:ea typeface="Comfortaa"/>
                <a:cs typeface="Comfortaa"/>
                <a:sym typeface="Comfortaa"/>
              </a:rPr>
              <a:t>MODULE 2 TOPIC 4: </a:t>
            </a:r>
            <a:endParaRPr sz="2000" dirty="0">
              <a:solidFill>
                <a:srgbClr val="FFAB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AB4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latin typeface="Comfortaa"/>
                <a:ea typeface="Comfortaa"/>
                <a:cs typeface="Comfortaa"/>
                <a:sym typeface="Comfortaa"/>
              </a:rPr>
              <a:t>PRACTICALITIES of STAKEHOLDER ENGAGEMENT: </a:t>
            </a:r>
            <a:endParaRPr sz="4000" b="1" dirty="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Facilitation Methods, Tools and Practicalities</a:t>
            </a:r>
            <a:endParaRPr sz="3000" b="1" dirty="0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i="1" dirty="0">
                <a:latin typeface="Comfortaa"/>
                <a:ea typeface="Comfortaa"/>
                <a:cs typeface="Comfortaa"/>
                <a:sym typeface="Comfortaa"/>
              </a:rPr>
              <a:t> INTRODUCTION</a:t>
            </a:r>
            <a:endParaRPr sz="3000" b="1" i="1" dirty="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i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latin typeface="Comfortaa"/>
                <a:ea typeface="Comfortaa"/>
                <a:cs typeface="Comfortaa"/>
                <a:sym typeface="Comfortaa"/>
              </a:rPr>
              <a:t>By Matthew Weaver and Eureta Rosenberg</a:t>
            </a:r>
            <a:endParaRPr sz="1800" b="1" dirty="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39D2C75-87DE-464E-833D-03564A56C5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39"/>
    </mc:Choice>
    <mc:Fallback xmlns="">
      <p:transition spd="slow" advTm="21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8" name="Google Shape;68;p14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82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73" name="Google Shape;73;p14"/>
          <p:cNvSpPr txBox="1"/>
          <p:nvPr/>
        </p:nvSpPr>
        <p:spPr>
          <a:xfrm>
            <a:off x="980100" y="335425"/>
            <a:ext cx="7031400" cy="9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Meet your facilitators and contributors</a:t>
            </a:r>
            <a:endParaRPr sz="25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for this topic:</a:t>
            </a:r>
            <a:endParaRPr sz="25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1534788" y="4323550"/>
            <a:ext cx="2561100" cy="9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/>
              <a:t>Dr Matthew Weaver </a:t>
            </a:r>
            <a:endParaRPr sz="1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Ru: Institute for Water Research (IWR) &amp; Environmental Learning Research Centre (ELRC)</a:t>
            </a:r>
            <a:endParaRPr sz="1300"/>
          </a:p>
        </p:txBody>
      </p:sp>
      <p:sp>
        <p:nvSpPr>
          <p:cNvPr id="75" name="Google Shape;75;p14"/>
          <p:cNvSpPr txBox="1"/>
          <p:nvPr/>
        </p:nvSpPr>
        <p:spPr>
          <a:xfrm>
            <a:off x="5454338" y="4293688"/>
            <a:ext cx="2094300" cy="9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/>
              <a:t>Prof. Eureta Rosenberg </a:t>
            </a:r>
            <a:endParaRPr sz="13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RU: Environmental Learning Research Centre (ELRC)</a:t>
            </a:r>
            <a:endParaRPr sz="1300"/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20950" y="1641388"/>
            <a:ext cx="2561100" cy="2561100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07525" y="1611518"/>
            <a:ext cx="2215650" cy="2669475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8C5D5BE-C632-B74B-8817-971E25C0C2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11"/>
    </mc:Choice>
    <mc:Fallback xmlns="">
      <p:transition spd="slow" advTm="12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4" name="Google Shape;84;p15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89" name="Google Shape;89;p15"/>
          <p:cNvSpPr txBox="1"/>
          <p:nvPr/>
        </p:nvSpPr>
        <p:spPr>
          <a:xfrm>
            <a:off x="1725750" y="1286075"/>
            <a:ext cx="8008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AutoNum type="arabicPeriod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Orientation - How to think about facilitation techniques.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AutoNum type="arabicPeriod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The Basics: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Understand your role and the purpose of the engagement,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Get to know the context and participants,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Anticipate and respond to group dynamics,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Manage the physical set-up,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Allow people to trust you, each other, and the process,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Enable everyone’s participation,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Design activities that are fit for purpose,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Keep up the energy levels, 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omfortaa"/>
              <a:buChar char="○"/>
            </a:pPr>
            <a:r>
              <a:rPr lang="en-GB" sz="20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Provide a satisfying closing of the process.</a:t>
            </a:r>
            <a:endParaRPr sz="20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75" y="2315150"/>
            <a:ext cx="2254900" cy="344312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Overview of this presentation</a:t>
            </a:r>
            <a:endParaRPr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D7EC574-4E95-9449-9127-EDB8909AD3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290725" y="5369834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14"/>
    </mc:Choice>
    <mc:Fallback xmlns="">
      <p:transition spd="slow" advTm="55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Google Shape;97;p16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8" name="Google Shape;98;p16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1" name="Google Shape;101;p16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Orientation - How to think about facilitation techniques</a:t>
            </a: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28450" y="1154275"/>
            <a:ext cx="5649300" cy="4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No one size fits all facilitation technique.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A skilled facilitator: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Considers different contexts, processes and purposes,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Keeps the underlying principles in mind,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Adaptive - responsive to emergence (what pops up) from within and outside.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Intention of this Topic - provide considerations, not a bag of tricks.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3188" y="1320388"/>
            <a:ext cx="2366475" cy="1584250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6" name="Google Shape;106;p16"/>
          <p:cNvSpPr txBox="1"/>
          <p:nvPr/>
        </p:nvSpPr>
        <p:spPr>
          <a:xfrm>
            <a:off x="5830150" y="2904469"/>
            <a:ext cx="33042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rgbClr val="0097A7"/>
                </a:solidFill>
              </a:rPr>
              <a:t>https://www.foodingredientsfirst.com/</a:t>
            </a:r>
            <a:endParaRPr sz="1200" dirty="0">
              <a:solidFill>
                <a:srgbClr val="0097A7"/>
              </a:solidFill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8025" y="3404629"/>
            <a:ext cx="3423125" cy="1923621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8" name="Google Shape;108;p16"/>
          <p:cNvSpPr txBox="1"/>
          <p:nvPr/>
        </p:nvSpPr>
        <p:spPr>
          <a:xfrm>
            <a:off x="5657488" y="5327450"/>
            <a:ext cx="33042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0097A7"/>
                </a:solidFill>
              </a:rPr>
              <a:t>https://weafriquenations.com/</a:t>
            </a:r>
            <a:endParaRPr sz="1200">
              <a:solidFill>
                <a:srgbClr val="0097A7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9B61F0C-C6FD-C64F-AD00-9A0CC3A61DC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503.8982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45144" y="527025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804"/>
    </mc:Choice>
    <mc:Fallback xmlns="">
      <p:transition spd="slow" advTm="2188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1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5" name="Google Shape;115;p17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7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120" name="Google Shape;120;p17"/>
          <p:cNvSpPr txBox="1"/>
          <p:nvPr/>
        </p:nvSpPr>
        <p:spPr>
          <a:xfrm>
            <a:off x="2337250" y="1981472"/>
            <a:ext cx="6588600" cy="31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Hold and steer a process so that the group produces an outcome that is better than any individual can do. 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Outcomes are not predetermined. 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Allow everyone to participate and contribute optimally.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Purpose (the why) guides process (the what).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sp>
        <p:nvSpPr>
          <p:cNvPr id="121" name="Google Shape;121;p17"/>
          <p:cNvSpPr/>
          <p:nvPr/>
        </p:nvSpPr>
        <p:spPr>
          <a:xfrm>
            <a:off x="1228950" y="241625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Understand your role and the purpose of the engagement</a:t>
            </a:r>
            <a:endParaRPr/>
          </a:p>
        </p:txBody>
      </p:sp>
      <p:pic>
        <p:nvPicPr>
          <p:cNvPr id="122" name="Google Shape;122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86050" y="1745563"/>
            <a:ext cx="188595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udio_Narrated Slides Topic 2.4_Slide 5.mp3" descr="Audio_Narrated Slides Topic 2.4_Slide 5.mp3">
            <a:hlinkClick r:id="" action="ppaction://media"/>
            <a:extLst>
              <a:ext uri="{FF2B5EF4-FFF2-40B4-BE49-F238E27FC236}">
                <a16:creationId xmlns:a16="http://schemas.microsoft.com/office/drawing/2014/main" id="{A1AD20FA-3C87-9648-A34A-2B9DFA898C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45150" y="4819872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603"/>
    </mc:Choice>
    <mc:Fallback xmlns="">
      <p:transition spd="slow" advTm="126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0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8" name="Google Shape;128;p18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29" name="Google Shape;129;p18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Get to know the context and participants</a:t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187075" y="1255350"/>
            <a:ext cx="5976900" cy="4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Do your homework: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Understanding the context,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Venue, equipment, possible activities, catering and travel time,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Participants - composition, language, institutional, social, cultural norms.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On the day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Expect and be prepared for surprises,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Who is there at the start and late arrivals.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36" name="Google Shape;136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58075" y="1404852"/>
            <a:ext cx="3088475" cy="174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4423" y="2156498"/>
            <a:ext cx="1736132" cy="119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075" y="3520147"/>
            <a:ext cx="3367824" cy="214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_Narrated Slides Topic 2.4_Slide 6.mp3" descr="Audio_Narrated Slides Topic 2.4_Slide 6.mp3">
            <a:hlinkClick r:id="" action="ppaction://media"/>
            <a:extLst>
              <a:ext uri="{FF2B5EF4-FFF2-40B4-BE49-F238E27FC236}">
                <a16:creationId xmlns:a16="http://schemas.microsoft.com/office/drawing/2014/main" id="{8E72253E-1AE8-284A-A1BD-052C6DF2F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33750" y="521156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19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45" name="Google Shape;145;p19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300" y="1439087"/>
            <a:ext cx="2105405" cy="200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8" name="Google Shape;148;p19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150" name="Google Shape;150;p19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Anticipate and respond to group dynamics</a:t>
            </a:r>
            <a:endParaRPr/>
          </a:p>
        </p:txBody>
      </p:sp>
      <p:sp>
        <p:nvSpPr>
          <p:cNvPr id="151" name="Google Shape;151;p19"/>
          <p:cNvSpPr txBox="1"/>
          <p:nvPr/>
        </p:nvSpPr>
        <p:spPr>
          <a:xfrm>
            <a:off x="186050" y="1458275"/>
            <a:ext cx="5479200" cy="4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Carefully identify and invite relevant participants.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Allow everyone to participate and contribute optimally.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Reduce the chance of conflict and exclusion: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Agree on a Code of Conduct,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Complex dynamics can prevent a process reaching a successful outcome.</a:t>
            </a:r>
            <a:endParaRPr sz="2000"/>
          </a:p>
        </p:txBody>
      </p:sp>
      <p:pic>
        <p:nvPicPr>
          <p:cNvPr id="152" name="Google Shape;152;p19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8598" y="3597412"/>
            <a:ext cx="2362802" cy="200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_Narrated Slides Topic 2.4_Slide 7.mp3" descr="Audio_Narrated Slides Topic 2.4_Slide 7.mp3">
            <a:hlinkClick r:id="" action="ppaction://media"/>
            <a:extLst>
              <a:ext uri="{FF2B5EF4-FFF2-40B4-BE49-F238E27FC236}">
                <a16:creationId xmlns:a16="http://schemas.microsoft.com/office/drawing/2014/main" id="{522B5789-D0C9-B34A-8133-DBB17F0D07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55862" y="494291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8" name="Google Shape;158;p20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9" name="Google Shape;159;p20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2" name="Google Shape;162;p20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64" name="Google Shape;164;p20"/>
          <p:cNvSpPr/>
          <p:nvPr/>
        </p:nvSpPr>
        <p:spPr>
          <a:xfrm>
            <a:off x="1168175" y="195600"/>
            <a:ext cx="6492300" cy="7482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Manage the physical set-up</a:t>
            </a:r>
            <a:endParaRPr/>
          </a:p>
        </p:txBody>
      </p:sp>
      <p:sp>
        <p:nvSpPr>
          <p:cNvPr id="165" name="Google Shape;165;p20"/>
          <p:cNvSpPr txBox="1"/>
          <p:nvPr/>
        </p:nvSpPr>
        <p:spPr>
          <a:xfrm>
            <a:off x="321137" y="1221134"/>
            <a:ext cx="8084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Choose an appropriate venue - symbolic meaning, distance...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pic>
        <p:nvPicPr>
          <p:cNvPr id="166" name="Google Shape;166;p20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949" y="1871125"/>
            <a:ext cx="4824576" cy="3618425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25" y="3420756"/>
            <a:ext cx="3743575" cy="2068784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25" y="1873050"/>
            <a:ext cx="2156392" cy="1437604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9" name="Google Shape;169;p20"/>
          <p:cNvPicPr preferRelativeResize="0"/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1800" y="1871125"/>
            <a:ext cx="1456744" cy="1439525"/>
          </a:xfrm>
          <a:prstGeom prst="rect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0" name="Google Shape;170;p20"/>
          <p:cNvSpPr txBox="1"/>
          <p:nvPr/>
        </p:nvSpPr>
        <p:spPr>
          <a:xfrm>
            <a:off x="2762225" y="5489550"/>
            <a:ext cx="33042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97A7"/>
                </a:solidFill>
              </a:rPr>
              <a:t>https://www.ru.ac.za/tsitsaproject/</a:t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410A346-BAE1-5544-9A5F-F5E1E912EC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778"/>
    </mc:Choice>
    <mc:Fallback xmlns="">
      <p:transition spd="slow" advTm="149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" name="Google Shape;176;p2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7" name="Google Shape;177;p21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0" name="Google Shape;180;p21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82" name="Google Shape;182;p21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Allow people to trust you, each other, and the process</a:t>
            </a:r>
            <a:endParaRPr/>
          </a:p>
        </p:txBody>
      </p:sp>
      <p:sp>
        <p:nvSpPr>
          <p:cNvPr id="183" name="Google Shape;183;p21"/>
          <p:cNvSpPr txBox="1"/>
          <p:nvPr/>
        </p:nvSpPr>
        <p:spPr>
          <a:xfrm>
            <a:off x="188850" y="1326025"/>
            <a:ext cx="6983100" cy="17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Building trust takes time - be respectful, reciprocating and transparent.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Allow time for participants to get to know you and each other.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84" name="Google Shape;184;p21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00" y="3128287"/>
            <a:ext cx="1850631" cy="262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38075" y="1287963"/>
            <a:ext cx="1654225" cy="212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2495325" y="3519650"/>
            <a:ext cx="6882000" cy="17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Show some vulnerability, that you are real person.</a:t>
            </a:r>
            <a:endParaRPr sz="18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Competence and dependability.</a:t>
            </a:r>
            <a:endParaRPr sz="18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Always be truthful.</a:t>
            </a:r>
            <a:endParaRPr sz="18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Be transparent about the intention of the process, expectations, motivations.</a:t>
            </a:r>
            <a:endParaRPr sz="18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Audio Recording 20 Nov 2020 at 12:21:41" descr="Audio Recording 20 Nov 2020 at 12:21:41">
            <a:hlinkClick r:id="" action="ppaction://media"/>
            <a:extLst>
              <a:ext uri="{FF2B5EF4-FFF2-40B4-BE49-F238E27FC236}">
                <a16:creationId xmlns:a16="http://schemas.microsoft.com/office/drawing/2014/main" id="{6E4E885B-B171-2D4A-95F9-E91B71D8AA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39238" y="513305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2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3" name="Google Shape;193;p22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Enable everyone’s participation</a:t>
            </a:r>
            <a:endParaRPr/>
          </a:p>
        </p:txBody>
      </p:sp>
      <p:sp>
        <p:nvSpPr>
          <p:cNvPr id="199" name="Google Shape;199;p22"/>
          <p:cNvSpPr txBox="1"/>
          <p:nvPr/>
        </p:nvSpPr>
        <p:spPr>
          <a:xfrm>
            <a:off x="119025" y="1776450"/>
            <a:ext cx="4383300" cy="33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Respect all contributions: 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Listening, clarify and capture, and link,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○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Managing disruptive contributions.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Working with multiple languages - interpretation and translation.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200" name="Google Shape;200;p22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89700"/>
            <a:ext cx="4550976" cy="354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_Narrated Slides Topic 2.4_Slide 10.mp3" descr="Audio_Narrated Slides Topic 2.4_Slide 10.mp3">
            <a:hlinkClick r:id="" action="ppaction://media"/>
            <a:extLst>
              <a:ext uri="{FF2B5EF4-FFF2-40B4-BE49-F238E27FC236}">
                <a16:creationId xmlns:a16="http://schemas.microsoft.com/office/drawing/2014/main" id="{D1503F72-402A-434D-B344-FA79E3BD5E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99437" y="4819466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3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3"/>
          <p:cNvSpPr txBox="1"/>
          <p:nvPr/>
        </p:nvSpPr>
        <p:spPr>
          <a:xfrm>
            <a:off x="1068000" y="1287975"/>
            <a:ext cx="7008000" cy="1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Purpose determines process</a:t>
            </a:r>
            <a:endParaRPr sz="22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06" name="Google Shape;206;p23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7" name="Google Shape;207;p2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8" name="Google Shape;208;p23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3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1" name="Google Shape;211;p23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213" name="Google Shape;213;p23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Design activities that are fit for purpose</a:t>
            </a:r>
            <a:endParaRPr/>
          </a:p>
        </p:txBody>
      </p:sp>
      <p:grpSp>
        <p:nvGrpSpPr>
          <p:cNvPr id="214" name="Google Shape;214;p23"/>
          <p:cNvGrpSpPr/>
          <p:nvPr/>
        </p:nvGrpSpPr>
        <p:grpSpPr>
          <a:xfrm>
            <a:off x="514339" y="2310457"/>
            <a:ext cx="3872965" cy="2930938"/>
            <a:chOff x="339987" y="1419300"/>
            <a:chExt cx="4460400" cy="3403714"/>
          </a:xfrm>
        </p:grpSpPr>
        <p:grpSp>
          <p:nvGrpSpPr>
            <p:cNvPr id="215" name="Google Shape;215;p23"/>
            <p:cNvGrpSpPr/>
            <p:nvPr/>
          </p:nvGrpSpPr>
          <p:grpSpPr>
            <a:xfrm>
              <a:off x="339987" y="2034972"/>
              <a:ext cx="4460400" cy="2788042"/>
              <a:chOff x="328126" y="1657370"/>
              <a:chExt cx="5085395" cy="3064455"/>
            </a:xfrm>
          </p:grpSpPr>
          <p:pic>
            <p:nvPicPr>
              <p:cNvPr id="216" name="Google Shape;216;p23"/>
              <p:cNvPicPr preferRelativeResize="0"/>
              <p:nvPr/>
            </p:nvPicPr>
            <p:blipFill rotWithShape="1">
              <a:blip r:embed="rId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5400006">
                <a:off x="2840470" y="1076518"/>
                <a:ext cx="936085" cy="20977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7" name="Google Shape;217;p23"/>
              <p:cNvPicPr preferRelativeResize="0"/>
              <p:nvPr/>
            </p:nvPicPr>
            <p:blipFill>
              <a:blip r:embed="rId1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09200" y="2510475"/>
                <a:ext cx="2748200" cy="22113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8" name="Google Shape;218;p23"/>
              <p:cNvPicPr preferRelativeResize="0"/>
              <p:nvPr/>
            </p:nvPicPr>
            <p:blipFill>
              <a:blip r:embed="rId1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-199845">
                <a:off x="4301400" y="2361001"/>
                <a:ext cx="1049150" cy="219824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23"/>
              <p:cNvPicPr preferRelativeResize="0"/>
              <p:nvPr/>
            </p:nvPicPr>
            <p:blipFill rotWithShape="1">
              <a:blip r:embed="rId1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9045216">
                <a:off x="780920" y="1812218"/>
                <a:ext cx="936085" cy="20977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0" name="Google Shape;220;p23"/>
            <p:cNvSpPr txBox="1"/>
            <p:nvPr/>
          </p:nvSpPr>
          <p:spPr>
            <a:xfrm>
              <a:off x="1010280" y="1419300"/>
              <a:ext cx="3317100" cy="52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latin typeface="Comfortaa"/>
                  <a:ea typeface="Comfortaa"/>
                  <a:cs typeface="Comfortaa"/>
                  <a:sym typeface="Comfortaa"/>
                </a:rPr>
                <a:t>Brainstorming</a:t>
              </a:r>
              <a:endParaRPr sz="2000"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grpSp>
        <p:nvGrpSpPr>
          <p:cNvPr id="221" name="Google Shape;221;p23"/>
          <p:cNvGrpSpPr/>
          <p:nvPr/>
        </p:nvGrpSpPr>
        <p:grpSpPr>
          <a:xfrm>
            <a:off x="5213767" y="2032582"/>
            <a:ext cx="2880300" cy="3486693"/>
            <a:chOff x="5213767" y="2032582"/>
            <a:chExt cx="2880300" cy="3486693"/>
          </a:xfrm>
        </p:grpSpPr>
        <p:pic>
          <p:nvPicPr>
            <p:cNvPr id="222" name="Google Shape;222;p23"/>
            <p:cNvPicPr preferRelativeResize="0"/>
            <p:nvPr/>
          </p:nvPicPr>
          <p:blipFill rotWithShape="1">
            <a:blip r:embed="rId1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4550" y="2588326"/>
              <a:ext cx="2178750" cy="2930950"/>
            </a:xfrm>
            <a:prstGeom prst="rect">
              <a:avLst/>
            </a:pr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23" name="Google Shape;223;p23"/>
            <p:cNvSpPr txBox="1"/>
            <p:nvPr/>
          </p:nvSpPr>
          <p:spPr>
            <a:xfrm>
              <a:off x="5213767" y="2032582"/>
              <a:ext cx="2880300" cy="4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latin typeface="Comfortaa"/>
                  <a:ea typeface="Comfortaa"/>
                  <a:cs typeface="Comfortaa"/>
                  <a:sym typeface="Comfortaa"/>
                </a:rPr>
                <a:t>Decision-making</a:t>
              </a:r>
              <a:endParaRPr sz="2000" b="1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pic>
        <p:nvPicPr>
          <p:cNvPr id="2" name="Audio_Narrated Slides Topic 2.4_Slide 11.mp3" descr="Audio_Narrated Slides Topic 2.4_Slide 11.mp3">
            <a:hlinkClick r:id="" action="ppaction://media"/>
            <a:extLst>
              <a:ext uri="{FF2B5EF4-FFF2-40B4-BE49-F238E27FC236}">
                <a16:creationId xmlns:a16="http://schemas.microsoft.com/office/drawing/2014/main" id="{3857FB0D-A22A-8C49-A867-B8B5981EDF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999437" y="483499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9" name="Google Shape;229;p2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30" name="Google Shape;230;p24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235" name="Google Shape;235;p24"/>
          <p:cNvSpPr/>
          <p:nvPr/>
        </p:nvSpPr>
        <p:spPr>
          <a:xfrm>
            <a:off x="1168175" y="195600"/>
            <a:ext cx="6492300" cy="630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Keep up the energy levels</a:t>
            </a:r>
            <a:endParaRPr/>
          </a:p>
        </p:txBody>
      </p:sp>
      <p:sp>
        <p:nvSpPr>
          <p:cNvPr id="236" name="Google Shape;236;p24"/>
          <p:cNvSpPr txBox="1"/>
          <p:nvPr/>
        </p:nvSpPr>
        <p:spPr>
          <a:xfrm>
            <a:off x="824175" y="996825"/>
            <a:ext cx="6090900" cy="32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Judge the energy of the group. 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Plan breaks after 45-90 minutes of focussed work.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Design your process and physical set-up to keep up energy levels.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Choose your catering carefully. </a:t>
            </a:r>
            <a:endParaRPr sz="1800" b="1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Ballance listening with engaging and interactive sessions.</a:t>
            </a:r>
            <a:endParaRPr sz="2000"/>
          </a:p>
        </p:txBody>
      </p:sp>
      <p:pic>
        <p:nvPicPr>
          <p:cNvPr id="237" name="Google Shape;237;p24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023" y="3552948"/>
            <a:ext cx="1132500" cy="21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4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3611" y="2346909"/>
            <a:ext cx="1247575" cy="149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4"/>
          <p:cNvPicPr preferRelativeResize="0"/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850" y="1351627"/>
            <a:ext cx="1355076" cy="931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300" y="4277997"/>
            <a:ext cx="1988025" cy="144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4"/>
          <p:cNvPicPr preferRelativeResize="0"/>
          <p:nvPr/>
        </p:nvPicPr>
        <p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8900" y="4448575"/>
            <a:ext cx="2069277" cy="11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4"/>
          <p:cNvPicPr preferRelativeResize="0"/>
          <p:nvPr/>
        </p:nvPicPr>
        <p:blipFill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1325" y="4632622"/>
            <a:ext cx="1247576" cy="12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0 Nov 2020 at 12:48:26" descr="Audio Recording 20 Nov 2020 at 12:48:26">
            <a:hlinkClick r:id="" action="ppaction://media"/>
            <a:extLst>
              <a:ext uri="{FF2B5EF4-FFF2-40B4-BE49-F238E27FC236}">
                <a16:creationId xmlns:a16="http://schemas.microsoft.com/office/drawing/2014/main" id="{468E5002-30AD-8348-8011-7DDDB55668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06926" y="433421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49" name="Google Shape;249;p25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5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5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2" name="Google Shape;252;p25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  <p:sp>
        <p:nvSpPr>
          <p:cNvPr id="254" name="Google Shape;254;p25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Provide a satisfying closing of the process</a:t>
            </a:r>
            <a:endParaRPr/>
          </a:p>
        </p:txBody>
      </p:sp>
      <p:sp>
        <p:nvSpPr>
          <p:cNvPr id="255" name="Google Shape;255;p25"/>
          <p:cNvSpPr txBox="1"/>
          <p:nvPr/>
        </p:nvSpPr>
        <p:spPr>
          <a:xfrm>
            <a:off x="188850" y="1537150"/>
            <a:ext cx="4917600" cy="44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Make time for debriefing, reflection and next steps.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Use an attendance register.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Meaningful reporting is important. 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pic>
        <p:nvPicPr>
          <p:cNvPr id="256" name="Google Shape;256;p25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4625" y="3106925"/>
            <a:ext cx="3609326" cy="270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5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9175" y="1322100"/>
            <a:ext cx="1214819" cy="181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5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912" y="4009525"/>
            <a:ext cx="2136876" cy="159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5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701" y="1287983"/>
            <a:ext cx="1534274" cy="1818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5"/>
          <p:cNvPicPr preferRelativeResize="0"/>
          <p:nvPr/>
        </p:nvPicPr>
        <p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638" y="3939184"/>
            <a:ext cx="1456750" cy="173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_Narrated Slides Topic 2.4_Slide 13.mp3" descr="Audio_Narrated Slides Topic 2.4_Slide 13.mp3">
            <a:hlinkClick r:id="" action="ppaction://media"/>
            <a:extLst>
              <a:ext uri="{FF2B5EF4-FFF2-40B4-BE49-F238E27FC236}">
                <a16:creationId xmlns:a16="http://schemas.microsoft.com/office/drawing/2014/main" id="{83B53040-69C4-C94B-8CF0-2ED4D5BAC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066058" y="49040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26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7" name="Google Shape;267;p26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6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6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0" name="Google Shape;270;p26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272" name="Google Shape;272;p26"/>
          <p:cNvSpPr/>
          <p:nvPr/>
        </p:nvSpPr>
        <p:spPr>
          <a:xfrm>
            <a:off x="1168175" y="195600"/>
            <a:ext cx="64923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How to use Topic 2.4</a:t>
            </a:r>
            <a:endParaRPr/>
          </a:p>
        </p:txBody>
      </p:sp>
      <p:sp>
        <p:nvSpPr>
          <p:cNvPr id="273" name="Google Shape;273;p26"/>
          <p:cNvSpPr txBox="1"/>
          <p:nvPr/>
        </p:nvSpPr>
        <p:spPr>
          <a:xfrm>
            <a:off x="127350" y="1240883"/>
            <a:ext cx="8889300" cy="8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Read the Handout.</a:t>
            </a:r>
            <a:endParaRPr sz="1800" b="1" dirty="0">
              <a:solidFill>
                <a:srgbClr val="0097A7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7A7"/>
              </a:buClr>
              <a:buSzPts val="1800"/>
              <a:buFont typeface="Comfortaa"/>
              <a:buChar char="●"/>
            </a:pPr>
            <a:r>
              <a:rPr lang="en-GB" sz="1800" b="1" dirty="0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</a:rPr>
              <a:t>Practicalities to consider when planning and implementing one of the processes suggested in Topic 2.2.</a:t>
            </a:r>
            <a:endParaRPr sz="2000" dirty="0"/>
          </a:p>
        </p:txBody>
      </p:sp>
      <p:pic>
        <p:nvPicPr>
          <p:cNvPr id="274" name="Google Shape;274;p26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048" y="2510887"/>
            <a:ext cx="5846550" cy="34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0 Nov 2020 at 13:05:08" descr="Audio Recording 20 Nov 2020 at 13:05:08">
            <a:hlinkClick r:id="" action="ppaction://media"/>
            <a:extLst>
              <a:ext uri="{FF2B5EF4-FFF2-40B4-BE49-F238E27FC236}">
                <a16:creationId xmlns:a16="http://schemas.microsoft.com/office/drawing/2014/main" id="{ADE6C8FB-525D-A94E-8146-3DA9B4BDC7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34008" y="4958014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7"/>
          <p:cNvSpPr/>
          <p:nvPr/>
        </p:nvSpPr>
        <p:spPr>
          <a:xfrm>
            <a:off x="54075" y="5828250"/>
            <a:ext cx="9039000" cy="10002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0" name="Google Shape;280;p2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6" y="5880211"/>
            <a:ext cx="1456734" cy="8962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1" name="Google Shape;281;p27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350" y="5919750"/>
            <a:ext cx="1534272" cy="81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7"/>
          <p:cNvSpPr/>
          <p:nvPr/>
        </p:nvSpPr>
        <p:spPr>
          <a:xfrm>
            <a:off x="1725750" y="5919750"/>
            <a:ext cx="5769600" cy="817200"/>
          </a:xfrm>
          <a:prstGeom prst="roundRect">
            <a:avLst>
              <a:gd name="adj" fmla="val 16667"/>
            </a:avLst>
          </a:prstGeom>
          <a:solidFill>
            <a:srgbClr val="44546A">
              <a:alpha val="93730"/>
            </a:srgbClr>
          </a:solidFill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Facilitating Social Learning and Stakeholder Engagement in Natural Resource Management Contexts (Training of Trainers): Introductory Course</a:t>
            </a:r>
            <a:endParaRPr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3" name="Google Shape;283;p27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25" y="91675"/>
            <a:ext cx="1049138" cy="10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7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2050" y="91675"/>
            <a:ext cx="1247575" cy="119631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7"/>
          <p:cNvSpPr/>
          <p:nvPr/>
        </p:nvSpPr>
        <p:spPr>
          <a:xfrm>
            <a:off x="1542599" y="143575"/>
            <a:ext cx="6058800" cy="8964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28575" cap="flat" cmpd="sng">
            <a:solidFill>
              <a:srgbClr val="783F0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</a:rPr>
              <a:t>Thank you</a:t>
            </a:r>
            <a:endParaRPr/>
          </a:p>
        </p:txBody>
      </p:sp>
      <p:sp>
        <p:nvSpPr>
          <p:cNvPr id="286" name="Google Shape;286;p27"/>
          <p:cNvSpPr txBox="1"/>
          <p:nvPr/>
        </p:nvSpPr>
        <p:spPr>
          <a:xfrm>
            <a:off x="326175" y="4364200"/>
            <a:ext cx="2887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000000"/>
                </a:solidFill>
              </a:rPr>
              <a:t>Image credits: </a:t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287" name="Google Shape;287;p27"/>
          <p:cNvSpPr txBox="1"/>
          <p:nvPr/>
        </p:nvSpPr>
        <p:spPr>
          <a:xfrm>
            <a:off x="326175" y="5002325"/>
            <a:ext cx="4359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ELRC / C.A.P.E. Conservation Education Project.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IWR Line Drawings. How To Handbook Series</a:t>
            </a:r>
            <a:endParaRPr/>
          </a:p>
        </p:txBody>
      </p:sp>
      <p:sp>
        <p:nvSpPr>
          <p:cNvPr id="288" name="Google Shape;288;p27"/>
          <p:cNvSpPr txBox="1"/>
          <p:nvPr/>
        </p:nvSpPr>
        <p:spPr>
          <a:xfrm>
            <a:off x="2219125" y="1853138"/>
            <a:ext cx="5077800" cy="1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All the best with applying these principles in your work and your assignment!</a:t>
            </a:r>
            <a:endParaRPr sz="28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accent5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27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825" y="1690160"/>
            <a:ext cx="1912925" cy="22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32300" y="1663032"/>
            <a:ext cx="1456750" cy="2289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Recording 20 Nov 2020 at 13:05:40" descr="Audio Recording 20 Nov 2020 at 13:05:40">
            <a:hlinkClick r:id="" action="ppaction://media"/>
            <a:extLst>
              <a:ext uri="{FF2B5EF4-FFF2-40B4-BE49-F238E27FC236}">
                <a16:creationId xmlns:a16="http://schemas.microsoft.com/office/drawing/2014/main" id="{26EBC12B-084B-DD49-BE0A-2E3B12D99B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939674" y="491902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892</Words>
  <Application>Microsoft Macintosh PowerPoint</Application>
  <PresentationFormat>On-screen Show (4:3)</PresentationFormat>
  <Paragraphs>120</Paragraphs>
  <Slides>15</Slides>
  <Notes>15</Notes>
  <HiddenSlides>0</HiddenSlides>
  <MMClips>15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Comfortaa</vt:lpstr>
      <vt:lpstr>Arial</vt:lpstr>
      <vt:lpstr>Trebuchet MS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Matthew Weaver</cp:lastModifiedBy>
  <cp:revision>14</cp:revision>
  <dcterms:modified xsi:type="dcterms:W3CDTF">2020-11-20T11:37:23Z</dcterms:modified>
</cp:coreProperties>
</file>