
<file path=[Content_Types].xml><?xml version="1.0" encoding="utf-8"?>
<Types xmlns="http://schemas.openxmlformats.org/package/2006/content-types">
  <Default Extension="fntdata" ContentType="application/x-fontdata"/>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63" r:id="rId5"/>
    <p:sldId id="259" r:id="rId6"/>
    <p:sldId id="260" r:id="rId7"/>
    <p:sldId id="261" r:id="rId8"/>
  </p:sldIdLst>
  <p:sldSz cx="9144000" cy="6858000" type="screen4x3"/>
  <p:notesSz cx="6858000" cy="9144000"/>
  <p:embeddedFontLst>
    <p:embeddedFont>
      <p:font typeface="Comfortaa" pitchFamily="2" charset="0"/>
      <p:regular r:id="rId10"/>
      <p:bold r:id="rId11"/>
    </p:embeddedFont>
    <p:embeddedFont>
      <p:font typeface="Trebuchet MS" panose="020B0703020202090204" pitchFamily="3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7BD9BF15-46A9-4B26-9431-6360E5D92860}">
          <p14:sldIdLst>
            <p14:sldId id="256"/>
            <p14:sldId id="257"/>
            <p14:sldId id="258"/>
            <p14:sldId id="263"/>
            <p14:sldId id="259"/>
            <p14:sldId id="260"/>
            <p14:sldId id="26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871B45-4D4F-4C71-8596-4E21E89ED65B}" v="41" dt="2020-10-20T01:06:01.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1904"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98057ffa4d_0_1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98057ffa4d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98057ffa4d_0_1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98057ffa4d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98057ffa4d_0_1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98057ffa4d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98057ffa4d_0_1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98057ffa4d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5786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9563395d5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9563395d5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Can add where to conduct PO here - where do the subjects of your research conduct their practice? In the field, in meetings, in workshops at the workplace? These are the areas that you would conduct your observations in </a:t>
            </a:r>
            <a:endParaRPr/>
          </a:p>
          <a:p>
            <a:pPr marL="0" lvl="0" indent="0" algn="l" rtl="0">
              <a:spcBef>
                <a:spcPts val="0"/>
              </a:spcBef>
              <a:spcAft>
                <a:spcPts val="0"/>
              </a:spcAft>
              <a:buNone/>
            </a:pPr>
            <a:r>
              <a:rPr lang="en-GB"/>
              <a:t>What - </a:t>
            </a:r>
            <a:r>
              <a:rPr lang="en-GB" sz="1200">
                <a:solidFill>
                  <a:schemeClr val="dk1"/>
                </a:solidFill>
                <a:highlight>
                  <a:srgbClr val="FFFFFF"/>
                </a:highlight>
              </a:rPr>
              <a:t>Fieldwork involves "active looking, improving memory, informal interviewing, writing detailed field notes, and perhaps most importantly, patience" (DeWALT &amp; DeWALT, 2002, p.vii).</a:t>
            </a:r>
            <a:endParaRPr sz="1200">
              <a:solidFill>
                <a:schemeClr val="dk1"/>
              </a:solidFill>
              <a:highlight>
                <a:srgbClr val="FFFFFF"/>
              </a:highlight>
            </a:endParaRPr>
          </a:p>
          <a:p>
            <a:pPr marL="0" lvl="0" indent="0" algn="l" rtl="0">
              <a:spcBef>
                <a:spcPts val="0"/>
              </a:spcBef>
              <a:spcAft>
                <a:spcPts val="0"/>
              </a:spcAft>
              <a:buNone/>
            </a:pPr>
            <a:r>
              <a:rPr lang="en-GB" sz="1200">
                <a:solidFill>
                  <a:schemeClr val="dk1"/>
                </a:solidFill>
                <a:highlight>
                  <a:srgbClr val="FFFFFF"/>
                </a:highlight>
              </a:rPr>
              <a:t>"the process of learning through exposure to or involvement in the day-to-day or routine activities of participants in the researcher setting" (p.91). [2]</a:t>
            </a:r>
            <a:endParaRPr sz="1200">
              <a:solidFill>
                <a:schemeClr val="dk1"/>
              </a:solidFill>
              <a:highlight>
                <a:srgbClr val="FFFFFF"/>
              </a:highlight>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GB" sz="1800">
                <a:solidFill>
                  <a:srgbClr val="595959"/>
                </a:solidFill>
              </a:rPr>
              <a:t>Different forms of participant observation</a:t>
            </a:r>
            <a:endParaRPr sz="1800">
              <a:solidFill>
                <a:srgbClr val="595959"/>
              </a:solidFill>
            </a:endParaRPr>
          </a:p>
          <a:p>
            <a:pPr marL="0" lvl="0" indent="0" algn="l" rtl="0">
              <a:lnSpc>
                <a:spcPct val="115000"/>
              </a:lnSpc>
              <a:spcBef>
                <a:spcPts val="1600"/>
              </a:spcBef>
              <a:spcAft>
                <a:spcPts val="0"/>
              </a:spcAft>
              <a:buClr>
                <a:schemeClr val="dk1"/>
              </a:buClr>
              <a:buSzPts val="1100"/>
              <a:buFont typeface="Arial"/>
              <a:buNone/>
            </a:pPr>
            <a:r>
              <a:rPr lang="en-GB" sz="1800">
                <a:solidFill>
                  <a:srgbClr val="595959"/>
                </a:solidFill>
              </a:rPr>
              <a:t>Participant as observer</a:t>
            </a:r>
            <a:endParaRPr sz="1800">
              <a:solidFill>
                <a:srgbClr val="595959"/>
              </a:solidFill>
            </a:endParaRPr>
          </a:p>
          <a:p>
            <a:pPr marL="0" lvl="0" indent="0" algn="l" rtl="0">
              <a:lnSpc>
                <a:spcPct val="115000"/>
              </a:lnSpc>
              <a:spcBef>
                <a:spcPts val="1600"/>
              </a:spcBef>
              <a:spcAft>
                <a:spcPts val="0"/>
              </a:spcAft>
              <a:buClr>
                <a:schemeClr val="dk1"/>
              </a:buClr>
              <a:buSzPts val="1100"/>
              <a:buFont typeface="Arial"/>
              <a:buNone/>
            </a:pPr>
            <a:r>
              <a:rPr lang="en-GB" sz="1800">
                <a:solidFill>
                  <a:srgbClr val="595959"/>
                </a:solidFill>
              </a:rPr>
              <a:t>Complete participant</a:t>
            </a:r>
            <a:endParaRPr sz="1800">
              <a:solidFill>
                <a:srgbClr val="595959"/>
              </a:solidFill>
            </a:endParaRPr>
          </a:p>
          <a:p>
            <a:pPr marL="0" lvl="0" indent="0" algn="l" rtl="0">
              <a:lnSpc>
                <a:spcPct val="115000"/>
              </a:lnSpc>
              <a:spcBef>
                <a:spcPts val="1600"/>
              </a:spcBef>
              <a:spcAft>
                <a:spcPts val="0"/>
              </a:spcAft>
              <a:buClr>
                <a:schemeClr val="dk1"/>
              </a:buClr>
              <a:buSzPts val="1100"/>
              <a:buFont typeface="Arial"/>
              <a:buNone/>
            </a:pPr>
            <a:r>
              <a:rPr lang="en-GB" sz="1800">
                <a:solidFill>
                  <a:srgbClr val="595959"/>
                </a:solidFill>
              </a:rPr>
              <a:t>Complete observer</a:t>
            </a:r>
            <a:endParaRPr sz="1800">
              <a:solidFill>
                <a:srgbClr val="595959"/>
              </a:solidFill>
            </a:endParaRPr>
          </a:p>
          <a:p>
            <a:pPr marL="0" lvl="0" indent="0" algn="l" rtl="0">
              <a:lnSpc>
                <a:spcPct val="115000"/>
              </a:lnSpc>
              <a:spcBef>
                <a:spcPts val="1600"/>
              </a:spcBef>
              <a:spcAft>
                <a:spcPts val="0"/>
              </a:spcAft>
              <a:buClr>
                <a:schemeClr val="dk1"/>
              </a:buClr>
              <a:buSzPts val="1100"/>
              <a:buFont typeface="Arial"/>
              <a:buNone/>
            </a:pPr>
            <a:r>
              <a:rPr lang="en-GB" sz="1800">
                <a:solidFill>
                  <a:srgbClr val="595959"/>
                </a:solidFill>
              </a:rPr>
              <a:t>Observer as participant</a:t>
            </a:r>
            <a:endParaRPr/>
          </a:p>
          <a:p>
            <a:pPr marL="0" lvl="0" indent="0" algn="l" rtl="0">
              <a:spcBef>
                <a:spcPts val="1600"/>
              </a:spcBef>
              <a:spcAft>
                <a:spcPts val="0"/>
              </a:spcAft>
              <a:buNone/>
            </a:pPr>
            <a:r>
              <a:rPr lang="en-GB"/>
              <a:t>Why </a:t>
            </a:r>
            <a:endParaRPr/>
          </a:p>
          <a:p>
            <a:pPr marL="0" lvl="0" indent="0" algn="l" rtl="0">
              <a:spcBef>
                <a:spcPts val="0"/>
              </a:spcBef>
              <a:spcAft>
                <a:spcPts val="0"/>
              </a:spcAft>
              <a:buNone/>
            </a:pPr>
            <a:r>
              <a:rPr lang="en-GB"/>
              <a:t>Where</a:t>
            </a:r>
            <a:endParaRPr/>
          </a:p>
          <a:p>
            <a:pPr marL="0" lvl="0" indent="0" algn="l" rtl="0">
              <a:spcBef>
                <a:spcPts val="0"/>
              </a:spcBef>
              <a:spcAft>
                <a:spcPts val="0"/>
              </a:spcAft>
              <a:buNone/>
            </a:pPr>
            <a:r>
              <a:rPr lang="en-GB"/>
              <a:t>Who</a:t>
            </a:r>
            <a:endParaRPr/>
          </a:p>
          <a:p>
            <a:pPr marL="0" lvl="0" indent="0" algn="l" rtl="0">
              <a:spcBef>
                <a:spcPts val="0"/>
              </a:spcBef>
              <a:spcAft>
                <a:spcPts val="0"/>
              </a:spcAft>
              <a:buNone/>
            </a:pPr>
            <a:r>
              <a:rPr lang="en-GB"/>
              <a:t>How</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9563395d59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9563395d5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9563395d59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9563395d59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jp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6.png"/><Relationship Id="rId5" Type="http://schemas.openxmlformats.org/officeDocument/2006/relationships/image" Target="../media/image2.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9.png"/><Relationship Id="rId5" Type="http://schemas.openxmlformats.org/officeDocument/2006/relationships/image" Target="../media/image2.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jp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0.jpg"/><Relationship Id="rId11" Type="http://schemas.openxmlformats.org/officeDocument/2006/relationships/image" Target="../media/image6.png"/><Relationship Id="rId5" Type="http://schemas.openxmlformats.org/officeDocument/2006/relationships/image" Target="../media/image2.jpg"/><Relationship Id="rId10" Type="http://schemas.openxmlformats.org/officeDocument/2006/relationships/image" Target="../media/image5.jpg"/><Relationship Id="rId4" Type="http://schemas.openxmlformats.org/officeDocument/2006/relationships/notesSlide" Target="../notesSlides/notesSlide5.xml"/><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slideLayout" Target="../slideLayouts/slideLayout3.xml"/><Relationship Id="rId7" Type="http://schemas.openxmlformats.org/officeDocument/2006/relationships/image" Target="../media/image14.jp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jpg"/><Relationship Id="rId5" Type="http://schemas.openxmlformats.org/officeDocument/2006/relationships/image" Target="../media/image13.jpg"/><Relationship Id="rId4" Type="http://schemas.openxmlformats.org/officeDocument/2006/relationships/notesSlide" Target="../notesSlides/notesSlide6.xm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png"/><Relationship Id="rId5" Type="http://schemas.openxmlformats.org/officeDocument/2006/relationships/image" Target="../media/image16.jp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5">
            <a:alphaModFix/>
          </a:blip>
          <a:stretch>
            <a:fillRect/>
          </a:stretch>
        </p:blipFill>
        <p:spPr>
          <a:xfrm>
            <a:off x="1575" y="-4"/>
            <a:ext cx="9144002" cy="1871759"/>
          </a:xfrm>
          <a:prstGeom prst="rect">
            <a:avLst/>
          </a:prstGeom>
          <a:noFill/>
          <a:ln>
            <a:noFill/>
          </a:ln>
        </p:spPr>
      </p:pic>
      <p:pic>
        <p:nvPicPr>
          <p:cNvPr id="55" name="Google Shape;55;p13"/>
          <p:cNvPicPr preferRelativeResize="0"/>
          <p:nvPr/>
        </p:nvPicPr>
        <p:blipFill>
          <a:blip r:embed="rId6">
            <a:alphaModFix/>
          </a:blip>
          <a:stretch>
            <a:fillRect/>
          </a:stretch>
        </p:blipFill>
        <p:spPr>
          <a:xfrm>
            <a:off x="54075" y="95725"/>
            <a:ext cx="1372525" cy="1308475"/>
          </a:xfrm>
          <a:prstGeom prst="rect">
            <a:avLst/>
          </a:prstGeom>
          <a:noFill/>
          <a:ln>
            <a:noFill/>
          </a:ln>
        </p:spPr>
      </p:pic>
      <p:sp>
        <p:nvSpPr>
          <p:cNvPr id="56" name="Google Shape;56;p13"/>
          <p:cNvSpPr txBox="1">
            <a:spLocks noGrp="1"/>
          </p:cNvSpPr>
          <p:nvPr>
            <p:ph type="ctrTitle"/>
          </p:nvPr>
        </p:nvSpPr>
        <p:spPr>
          <a:xfrm>
            <a:off x="106575" y="4026200"/>
            <a:ext cx="9039000" cy="1362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GB" sz="2000" dirty="0">
                <a:latin typeface="Comfortaa"/>
                <a:ea typeface="Comfortaa"/>
                <a:cs typeface="Comfortaa"/>
                <a:sym typeface="Comfortaa"/>
              </a:rPr>
              <a:t>MODULE 1 TOPIC 5:</a:t>
            </a:r>
            <a:endParaRPr sz="2000" dirty="0">
              <a:latin typeface="Comfortaa"/>
              <a:ea typeface="Comfortaa"/>
              <a:cs typeface="Comfortaa"/>
              <a:sym typeface="Comfortaa"/>
            </a:endParaRPr>
          </a:p>
          <a:p>
            <a:pPr marL="0" lvl="0" indent="0" algn="ctr" rtl="0">
              <a:spcBef>
                <a:spcPts val="0"/>
              </a:spcBef>
              <a:spcAft>
                <a:spcPts val="0"/>
              </a:spcAft>
              <a:buNone/>
            </a:pPr>
            <a:endParaRPr sz="2000" dirty="0">
              <a:latin typeface="Comfortaa"/>
              <a:ea typeface="Comfortaa"/>
              <a:cs typeface="Comfortaa"/>
              <a:sym typeface="Comfortaa"/>
            </a:endParaRPr>
          </a:p>
          <a:p>
            <a:pPr marL="0" lvl="0" indent="0" algn="ctr" rtl="0">
              <a:spcBef>
                <a:spcPts val="0"/>
              </a:spcBef>
              <a:spcAft>
                <a:spcPts val="0"/>
              </a:spcAft>
              <a:buNone/>
            </a:pPr>
            <a:r>
              <a:rPr lang="en-GB" sz="4500" dirty="0"/>
              <a:t>Research methods for researching learning-related needs</a:t>
            </a:r>
            <a:endParaRPr sz="4500" dirty="0"/>
          </a:p>
          <a:p>
            <a:pPr marL="0" lvl="0" indent="0" algn="ctr" rtl="0">
              <a:spcBef>
                <a:spcPts val="0"/>
              </a:spcBef>
              <a:spcAft>
                <a:spcPts val="0"/>
              </a:spcAft>
              <a:buClr>
                <a:schemeClr val="dk1"/>
              </a:buClr>
              <a:buSzPts val="1100"/>
              <a:buFont typeface="Arial"/>
              <a:buNone/>
            </a:pPr>
            <a:r>
              <a:rPr lang="en-GB" sz="2600" b="1" dirty="0">
                <a:solidFill>
                  <a:schemeClr val="accent1"/>
                </a:solidFill>
                <a:latin typeface="Comfortaa"/>
                <a:ea typeface="Comfortaa"/>
                <a:cs typeface="Comfortaa"/>
                <a:sym typeface="Comfortaa"/>
              </a:rPr>
              <a:t>A brief introduction</a:t>
            </a:r>
            <a:endParaRPr sz="2600" b="1" dirty="0">
              <a:solidFill>
                <a:schemeClr val="accent1"/>
              </a:solidFill>
              <a:latin typeface="Comfortaa"/>
              <a:ea typeface="Comfortaa"/>
              <a:cs typeface="Comfortaa"/>
              <a:sym typeface="Comfortaa"/>
            </a:endParaRPr>
          </a:p>
          <a:p>
            <a:pPr marL="0" lvl="0" indent="0" algn="ctr" rtl="0">
              <a:spcBef>
                <a:spcPts val="0"/>
              </a:spcBef>
              <a:spcAft>
                <a:spcPts val="0"/>
              </a:spcAft>
              <a:buClr>
                <a:schemeClr val="dk1"/>
              </a:buClr>
              <a:buSzPts val="1100"/>
              <a:buFont typeface="Arial"/>
              <a:buNone/>
            </a:pPr>
            <a:r>
              <a:rPr lang="en-GB" sz="2600" b="1" dirty="0">
                <a:solidFill>
                  <a:schemeClr val="accent1"/>
                </a:solidFill>
                <a:latin typeface="Comfortaa"/>
                <a:ea typeface="Comfortaa"/>
                <a:cs typeface="Comfortaa"/>
                <a:sym typeface="Comfortaa"/>
              </a:rPr>
              <a:t>Part 2</a:t>
            </a:r>
            <a:endParaRPr sz="2600" b="1" dirty="0">
              <a:solidFill>
                <a:schemeClr val="accent1"/>
              </a:solidFill>
              <a:latin typeface="Comfortaa"/>
              <a:ea typeface="Comfortaa"/>
              <a:cs typeface="Comfortaa"/>
              <a:sym typeface="Comfortaa"/>
            </a:endParaRPr>
          </a:p>
          <a:p>
            <a:pPr marL="0" lvl="0" indent="0" algn="ctr" rtl="0">
              <a:spcBef>
                <a:spcPts val="0"/>
              </a:spcBef>
              <a:spcAft>
                <a:spcPts val="0"/>
              </a:spcAft>
              <a:buClr>
                <a:schemeClr val="dk1"/>
              </a:buClr>
              <a:buSzPts val="1100"/>
              <a:buFont typeface="Arial"/>
              <a:buNone/>
            </a:pPr>
            <a:endParaRPr sz="1600" b="1" dirty="0">
              <a:latin typeface="Comfortaa"/>
              <a:ea typeface="Comfortaa"/>
              <a:cs typeface="Comfortaa"/>
              <a:sym typeface="Comfortaa"/>
            </a:endParaRPr>
          </a:p>
          <a:p>
            <a:pPr marL="0" lvl="0" indent="0" algn="ctr" rtl="0">
              <a:spcBef>
                <a:spcPts val="0"/>
              </a:spcBef>
              <a:spcAft>
                <a:spcPts val="0"/>
              </a:spcAft>
              <a:buClr>
                <a:schemeClr val="dk1"/>
              </a:buClr>
              <a:buSzPts val="1100"/>
              <a:buFont typeface="Arial"/>
              <a:buNone/>
            </a:pPr>
            <a:r>
              <a:rPr lang="en-GB" sz="1600" b="1" dirty="0">
                <a:latin typeface="Comfortaa"/>
                <a:ea typeface="Comfortaa"/>
                <a:cs typeface="Comfortaa"/>
                <a:sym typeface="Comfortaa"/>
              </a:rPr>
              <a:t>By Matthew Weaver &amp; Monde Duma</a:t>
            </a:r>
            <a:endParaRPr sz="5000" dirty="0"/>
          </a:p>
        </p:txBody>
      </p:sp>
      <p:pic>
        <p:nvPicPr>
          <p:cNvPr id="57" name="Google Shape;57;p13"/>
          <p:cNvPicPr preferRelativeResize="0"/>
          <p:nvPr/>
        </p:nvPicPr>
        <p:blipFill>
          <a:blip r:embed="rId7">
            <a:alphaModFix/>
          </a:blip>
          <a:stretch>
            <a:fillRect/>
          </a:stretch>
        </p:blipFill>
        <p:spPr>
          <a:xfrm>
            <a:off x="7572875" y="91675"/>
            <a:ext cx="1456750" cy="1396877"/>
          </a:xfrm>
          <a:prstGeom prst="rect">
            <a:avLst/>
          </a:prstGeom>
          <a:noFill/>
          <a:ln>
            <a:noFill/>
          </a:ln>
        </p:spPr>
      </p:pic>
      <p:sp>
        <p:nvSpPr>
          <p:cNvPr id="58" name="Google Shape;58;p13"/>
          <p:cNvSpPr/>
          <p:nvPr/>
        </p:nvSpPr>
        <p:spPr>
          <a:xfrm>
            <a:off x="54075" y="5828250"/>
            <a:ext cx="9039000" cy="1000200"/>
          </a:xfrm>
          <a:prstGeom prst="roundRect">
            <a:avLst>
              <a:gd name="adj" fmla="val 16667"/>
            </a:avLst>
          </a:prstGeom>
          <a:solidFill>
            <a:srgbClr val="FFFFFF"/>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txBox="1">
            <a:spLocks noGrp="1"/>
          </p:cNvSpPr>
          <p:nvPr>
            <p:ph type="subTitle" idx="1"/>
          </p:nvPr>
        </p:nvSpPr>
        <p:spPr>
          <a:xfrm>
            <a:off x="1699325" y="5799900"/>
            <a:ext cx="5727300" cy="105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1400">
                <a:solidFill>
                  <a:srgbClr val="FF9900"/>
                </a:solidFill>
                <a:latin typeface="Trebuchet MS"/>
                <a:ea typeface="Trebuchet MS"/>
                <a:cs typeface="Trebuchet MS"/>
                <a:sym typeface="Trebuchet MS"/>
              </a:rPr>
              <a:t>Facilitating Social Learning and Stakeholder Engagement in Natural Resource Management Contexts: Introductory Course</a:t>
            </a:r>
            <a:endParaRPr sz="2000">
              <a:solidFill>
                <a:srgbClr val="FF9900"/>
              </a:solidFill>
            </a:endParaRPr>
          </a:p>
        </p:txBody>
      </p:sp>
      <p:pic>
        <p:nvPicPr>
          <p:cNvPr id="60" name="Google Shape;60;p13"/>
          <p:cNvPicPr preferRelativeResize="0"/>
          <p:nvPr/>
        </p:nvPicPr>
        <p:blipFill rotWithShape="1">
          <a:blip r:embed="rId8">
            <a:alphaModFix/>
          </a:blip>
          <a:srcRect/>
          <a:stretch/>
        </p:blipFill>
        <p:spPr>
          <a:xfrm>
            <a:off x="119031" y="5880211"/>
            <a:ext cx="1456734" cy="896287"/>
          </a:xfrm>
          <a:prstGeom prst="rect">
            <a:avLst/>
          </a:prstGeom>
          <a:noFill/>
          <a:ln>
            <a:noFill/>
          </a:ln>
          <a:effectLst>
            <a:outerShdw blurRad="57150" dist="19050" dir="5400000" algn="bl" rotWithShape="0">
              <a:srgbClr val="000000">
                <a:alpha val="50000"/>
              </a:srgbClr>
            </a:outerShdw>
          </a:effectLst>
        </p:spPr>
      </p:pic>
      <p:pic>
        <p:nvPicPr>
          <p:cNvPr id="61" name="Google Shape;61;p13"/>
          <p:cNvPicPr preferRelativeResize="0"/>
          <p:nvPr/>
        </p:nvPicPr>
        <p:blipFill>
          <a:blip r:embed="rId9">
            <a:alphaModFix/>
          </a:blip>
          <a:stretch>
            <a:fillRect/>
          </a:stretch>
        </p:blipFill>
        <p:spPr>
          <a:xfrm>
            <a:off x="7426500" y="5919750"/>
            <a:ext cx="1534272" cy="817200"/>
          </a:xfrm>
          <a:prstGeom prst="rect">
            <a:avLst/>
          </a:prstGeom>
          <a:noFill/>
          <a:ln>
            <a:noFill/>
          </a:ln>
        </p:spPr>
      </p:pic>
      <p:pic>
        <p:nvPicPr>
          <p:cNvPr id="8" name="Audio 7">
            <a:hlinkClick r:id="" action="ppaction://media"/>
            <a:extLst>
              <a:ext uri="{FF2B5EF4-FFF2-40B4-BE49-F238E27FC236}">
                <a16:creationId xmlns:a16="http://schemas.microsoft.com/office/drawing/2014/main" id="{9C4CF04F-67DF-4147-81C3-7A27739A5C7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105"/>
    </mc:Choice>
    <mc:Fallback xmlns="">
      <p:transition spd="slow" advTm="4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p:nvPr/>
        </p:nvSpPr>
        <p:spPr>
          <a:xfrm>
            <a:off x="561575" y="391375"/>
            <a:ext cx="8185200" cy="9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600" b="1">
                <a:latin typeface="Comfortaa"/>
                <a:ea typeface="Comfortaa"/>
                <a:cs typeface="Comfortaa"/>
                <a:sym typeface="Comfortaa"/>
              </a:rPr>
              <a:t>Meet some of your facilitators / teachers for this topic:</a:t>
            </a:r>
            <a:endParaRPr sz="2600" b="1">
              <a:latin typeface="Comfortaa"/>
              <a:ea typeface="Comfortaa"/>
              <a:cs typeface="Comfortaa"/>
              <a:sym typeface="Comfortaa"/>
            </a:endParaRPr>
          </a:p>
        </p:txBody>
      </p:sp>
      <p:sp>
        <p:nvSpPr>
          <p:cNvPr id="67" name="Google Shape;67;p14"/>
          <p:cNvSpPr txBox="1"/>
          <p:nvPr/>
        </p:nvSpPr>
        <p:spPr>
          <a:xfrm>
            <a:off x="956575" y="5020125"/>
            <a:ext cx="3592800" cy="9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a:t>Dr Matthew Weaver</a:t>
            </a:r>
            <a:endParaRPr sz="1800" b="1"/>
          </a:p>
          <a:p>
            <a:pPr marL="0" lvl="0" indent="0" algn="ctr" rtl="0">
              <a:spcBef>
                <a:spcPts val="0"/>
              </a:spcBef>
              <a:spcAft>
                <a:spcPts val="0"/>
              </a:spcAft>
              <a:buNone/>
            </a:pPr>
            <a:r>
              <a:rPr lang="en-GB">
                <a:solidFill>
                  <a:schemeClr val="dk1"/>
                </a:solidFill>
              </a:rPr>
              <a:t>Environmental Learning Research Centre</a:t>
            </a:r>
            <a:endParaRPr>
              <a:solidFill>
                <a:schemeClr val="dk1"/>
              </a:solidFill>
            </a:endParaRPr>
          </a:p>
          <a:p>
            <a:pPr marL="0" lvl="0" indent="0" algn="ctr" rtl="0">
              <a:spcBef>
                <a:spcPts val="0"/>
              </a:spcBef>
              <a:spcAft>
                <a:spcPts val="0"/>
              </a:spcAft>
              <a:buNone/>
            </a:pPr>
            <a:r>
              <a:rPr lang="en-GB">
                <a:solidFill>
                  <a:schemeClr val="dk1"/>
                </a:solidFill>
              </a:rPr>
              <a:t>Rhodes University</a:t>
            </a:r>
            <a:endParaRPr/>
          </a:p>
        </p:txBody>
      </p:sp>
      <p:sp>
        <p:nvSpPr>
          <p:cNvPr id="68" name="Google Shape;68;p14"/>
          <p:cNvSpPr txBox="1"/>
          <p:nvPr/>
        </p:nvSpPr>
        <p:spPr>
          <a:xfrm>
            <a:off x="4572001" y="5020125"/>
            <a:ext cx="3592800" cy="96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a:t>Mr Monde Duma </a:t>
            </a:r>
            <a:endParaRPr sz="1800" b="1"/>
          </a:p>
          <a:p>
            <a:pPr marL="0" lvl="0" indent="0" algn="ctr" rtl="0">
              <a:spcBef>
                <a:spcPts val="0"/>
              </a:spcBef>
              <a:spcAft>
                <a:spcPts val="0"/>
              </a:spcAft>
              <a:buNone/>
            </a:pPr>
            <a:r>
              <a:rPr lang="en-GB"/>
              <a:t>PhD Candidate </a:t>
            </a:r>
            <a:endParaRPr/>
          </a:p>
          <a:p>
            <a:pPr marL="0" lvl="0" indent="0" algn="ctr" rtl="0">
              <a:spcBef>
                <a:spcPts val="0"/>
              </a:spcBef>
              <a:spcAft>
                <a:spcPts val="0"/>
              </a:spcAft>
              <a:buNone/>
            </a:pPr>
            <a:r>
              <a:rPr lang="en-GB"/>
              <a:t>Department of Environmental Science</a:t>
            </a:r>
            <a:endParaRPr/>
          </a:p>
          <a:p>
            <a:pPr marL="0" lvl="0" indent="0" algn="ctr" rtl="0">
              <a:spcBef>
                <a:spcPts val="0"/>
              </a:spcBef>
              <a:spcAft>
                <a:spcPts val="0"/>
              </a:spcAft>
              <a:buNone/>
            </a:pPr>
            <a:r>
              <a:rPr lang="en-GB"/>
              <a:t>Rhodes University </a:t>
            </a:r>
            <a:endParaRPr/>
          </a:p>
        </p:txBody>
      </p:sp>
      <p:pic>
        <p:nvPicPr>
          <p:cNvPr id="69" name="Google Shape;69;p14"/>
          <p:cNvPicPr preferRelativeResize="0"/>
          <p:nvPr/>
        </p:nvPicPr>
        <p:blipFill rotWithShape="1">
          <a:blip r:embed="rId5">
            <a:alphaModFix/>
          </a:blip>
          <a:srcRect t="12564"/>
          <a:stretch/>
        </p:blipFill>
        <p:spPr>
          <a:xfrm>
            <a:off x="1556026" y="2066925"/>
            <a:ext cx="2393886" cy="2724149"/>
          </a:xfrm>
          <a:prstGeom prst="rect">
            <a:avLst/>
          </a:prstGeom>
          <a:noFill/>
          <a:ln w="28575" cap="flat" cmpd="sng">
            <a:solidFill>
              <a:srgbClr val="FF9900"/>
            </a:solidFill>
            <a:prstDash val="solid"/>
            <a:round/>
            <a:headEnd type="none" w="sm" len="sm"/>
            <a:tailEnd type="none" w="sm" len="sm"/>
          </a:ln>
        </p:spPr>
      </p:pic>
      <p:pic>
        <p:nvPicPr>
          <p:cNvPr id="70" name="Google Shape;70;p14"/>
          <p:cNvPicPr preferRelativeResize="0"/>
          <p:nvPr/>
        </p:nvPicPr>
        <p:blipFill>
          <a:blip r:embed="rId6">
            <a:alphaModFix/>
          </a:blip>
          <a:stretch>
            <a:fillRect/>
          </a:stretch>
        </p:blipFill>
        <p:spPr>
          <a:xfrm>
            <a:off x="5171400" y="2034000"/>
            <a:ext cx="2394000" cy="2790000"/>
          </a:xfrm>
          <a:prstGeom prst="rect">
            <a:avLst/>
          </a:prstGeom>
          <a:noFill/>
          <a:ln w="2857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pic>
      <p:pic>
        <p:nvPicPr>
          <p:cNvPr id="6" name="Audio 5">
            <a:hlinkClick r:id="" action="ppaction://media"/>
            <a:extLst>
              <a:ext uri="{FF2B5EF4-FFF2-40B4-BE49-F238E27FC236}">
                <a16:creationId xmlns:a16="http://schemas.microsoft.com/office/drawing/2014/main" id="{D51485B2-EE67-4C14-9F00-6BBB1C55F58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419"/>
    </mc:Choice>
    <mc:Fallback xmlns="">
      <p:transition spd="slow" advTm="44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6" name="Google Shape;76;p15"/>
          <p:cNvSpPr/>
          <p:nvPr/>
        </p:nvSpPr>
        <p:spPr>
          <a:xfrm>
            <a:off x="1285575" y="574566"/>
            <a:ext cx="7600800" cy="1579800"/>
          </a:xfrm>
          <a:prstGeom prst="wedgeRoundRectCallout">
            <a:avLst>
              <a:gd name="adj1" fmla="val -44811"/>
              <a:gd name="adj2" fmla="val 127771"/>
              <a:gd name="adj3" fmla="val 0"/>
            </a:avLst>
          </a:prstGeom>
          <a:solidFill>
            <a:srgbClr val="FCE5CD"/>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300" dirty="0">
                <a:solidFill>
                  <a:schemeClr val="dk1"/>
                </a:solidFill>
              </a:rPr>
              <a:t>Participant observation</a:t>
            </a:r>
            <a:endParaRPr sz="1700" b="1" dirty="0">
              <a:solidFill>
                <a:schemeClr val="dk1"/>
              </a:solidFill>
            </a:endParaRPr>
          </a:p>
        </p:txBody>
      </p:sp>
      <p:pic>
        <p:nvPicPr>
          <p:cNvPr id="77" name="Google Shape;77;p15"/>
          <p:cNvPicPr preferRelativeResize="0"/>
          <p:nvPr/>
        </p:nvPicPr>
        <p:blipFill rotWithShape="1">
          <a:blip r:embed="rId5">
            <a:alphaModFix/>
          </a:blip>
          <a:srcRect l="11995" t="8883" r="15745"/>
          <a:stretch/>
        </p:blipFill>
        <p:spPr>
          <a:xfrm>
            <a:off x="257625" y="3153175"/>
            <a:ext cx="1964424" cy="2361500"/>
          </a:xfrm>
          <a:prstGeom prst="rect">
            <a:avLst/>
          </a:prstGeom>
          <a:noFill/>
          <a:ln>
            <a:noFill/>
          </a:ln>
        </p:spPr>
      </p:pic>
      <p:pic>
        <p:nvPicPr>
          <p:cNvPr id="8" name="Audio 7">
            <a:hlinkClick r:id="" action="ppaction://media"/>
            <a:extLst>
              <a:ext uri="{FF2B5EF4-FFF2-40B4-BE49-F238E27FC236}">
                <a16:creationId xmlns:a16="http://schemas.microsoft.com/office/drawing/2014/main" id="{B0262B29-7BFD-4CD4-91F5-28E07404D25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390"/>
    </mc:Choice>
    <mc:Fallback xmlns="">
      <p:transition spd="slow" advTm="5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subTitle" idx="1"/>
          </p:nvPr>
        </p:nvSpPr>
        <p:spPr>
          <a:xfrm>
            <a:off x="2222050" y="2566975"/>
            <a:ext cx="6779700" cy="3726900"/>
          </a:xfrm>
          <a:prstGeom prst="rect">
            <a:avLst/>
          </a:prstGeom>
        </p:spPr>
        <p:txBody>
          <a:bodyPr spcFirstLastPara="1" wrap="square" lIns="91425" tIns="91425" rIns="91425" bIns="91425" anchor="t" anchorCtr="0">
            <a:noAutofit/>
          </a:bodyPr>
          <a:lstStyle/>
          <a:p>
            <a:pPr marL="457200" lvl="0" indent="-400050" algn="l" rtl="0">
              <a:spcBef>
                <a:spcPts val="0"/>
              </a:spcBef>
              <a:spcAft>
                <a:spcPts val="0"/>
              </a:spcAft>
              <a:buSzPts val="2700"/>
              <a:buChar char="●"/>
            </a:pPr>
            <a:r>
              <a:rPr lang="en-GB" sz="2700"/>
              <a:t>Understand the participant observation method, how to conduct it and some of its strengths and weaknesses</a:t>
            </a:r>
            <a:endParaRPr sz="2700"/>
          </a:p>
          <a:p>
            <a:pPr marL="457200" lvl="0" indent="-400050" algn="l" rtl="0">
              <a:spcBef>
                <a:spcPts val="0"/>
              </a:spcBef>
              <a:spcAft>
                <a:spcPts val="0"/>
              </a:spcAft>
              <a:buSzPts val="2700"/>
              <a:buChar char="●"/>
            </a:pPr>
            <a:r>
              <a:rPr lang="en-GB" sz="2700"/>
              <a:t>Understand document analysis as a research method</a:t>
            </a:r>
            <a:endParaRPr sz="2700"/>
          </a:p>
          <a:p>
            <a:pPr marL="457200" lvl="0" indent="-400050" algn="l" rtl="0">
              <a:spcBef>
                <a:spcPts val="0"/>
              </a:spcBef>
              <a:spcAft>
                <a:spcPts val="0"/>
              </a:spcAft>
              <a:buSzPts val="2700"/>
              <a:buChar char="●"/>
            </a:pPr>
            <a:r>
              <a:rPr lang="en-GB" sz="2700"/>
              <a:t>Understand the difference between  Extractive and co-creative research approaches</a:t>
            </a:r>
            <a:endParaRPr sz="2700"/>
          </a:p>
          <a:p>
            <a:pPr marL="0" lvl="0" indent="0" algn="l" rtl="0">
              <a:spcBef>
                <a:spcPts val="0"/>
              </a:spcBef>
              <a:spcAft>
                <a:spcPts val="0"/>
              </a:spcAft>
              <a:buNone/>
            </a:pPr>
            <a:endParaRPr/>
          </a:p>
        </p:txBody>
      </p:sp>
      <p:sp>
        <p:nvSpPr>
          <p:cNvPr id="76" name="Google Shape;76;p15"/>
          <p:cNvSpPr/>
          <p:nvPr/>
        </p:nvSpPr>
        <p:spPr>
          <a:xfrm>
            <a:off x="771600" y="188025"/>
            <a:ext cx="7600800" cy="1579800"/>
          </a:xfrm>
          <a:prstGeom prst="wedgeRoundRectCallout">
            <a:avLst>
              <a:gd name="adj1" fmla="val -44811"/>
              <a:gd name="adj2" fmla="val 127771"/>
              <a:gd name="adj3" fmla="val 0"/>
            </a:avLst>
          </a:prstGeom>
          <a:solidFill>
            <a:srgbClr val="FCE5CD"/>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300">
                <a:solidFill>
                  <a:schemeClr val="dk1"/>
                </a:solidFill>
              </a:rPr>
              <a:t>Learning outcomes of this presentation on research methods for researching learning-related needs</a:t>
            </a:r>
            <a:endParaRPr sz="1700" b="1">
              <a:solidFill>
                <a:schemeClr val="dk1"/>
              </a:solidFill>
            </a:endParaRPr>
          </a:p>
        </p:txBody>
      </p:sp>
      <p:pic>
        <p:nvPicPr>
          <p:cNvPr id="77" name="Google Shape;77;p15"/>
          <p:cNvPicPr preferRelativeResize="0"/>
          <p:nvPr/>
        </p:nvPicPr>
        <p:blipFill rotWithShape="1">
          <a:blip r:embed="rId5">
            <a:alphaModFix/>
          </a:blip>
          <a:srcRect l="11995" t="8883" r="15745"/>
          <a:stretch/>
        </p:blipFill>
        <p:spPr>
          <a:xfrm>
            <a:off x="257625" y="3153175"/>
            <a:ext cx="1964424" cy="2361500"/>
          </a:xfrm>
          <a:prstGeom prst="rect">
            <a:avLst/>
          </a:prstGeom>
          <a:noFill/>
          <a:ln>
            <a:noFill/>
          </a:ln>
        </p:spPr>
      </p:pic>
      <p:pic>
        <p:nvPicPr>
          <p:cNvPr id="2" name="Participant Observation Slide 4 Updated.mp3" descr="Participant Observation Slide 4 Updated.mp3">
            <a:hlinkClick r:id="" action="ppaction://media"/>
            <a:extLst>
              <a:ext uri="{FF2B5EF4-FFF2-40B4-BE49-F238E27FC236}">
                <a16:creationId xmlns:a16="http://schemas.microsoft.com/office/drawing/2014/main" id="{0771C3F1-490A-5548-B374-6ADF5FD6F76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66000" y="5734269"/>
            <a:ext cx="812800" cy="812800"/>
          </a:xfrm>
          <a:prstGeom prst="rect">
            <a:avLst/>
          </a:prstGeom>
        </p:spPr>
      </p:pic>
    </p:spTree>
    <p:extLst>
      <p:ext uri="{BB962C8B-B14F-4D97-AF65-F5344CB8AC3E}">
        <p14:creationId xmlns:p14="http://schemas.microsoft.com/office/powerpoint/2010/main" val="3494136372"/>
      </p:ext>
    </p:extLst>
  </p:cSld>
  <p:clrMapOvr>
    <a:masterClrMapping/>
  </p:clrMapOvr>
  <mc:AlternateContent xmlns:mc="http://schemas.openxmlformats.org/markup-compatibility/2006" xmlns:p14="http://schemas.microsoft.com/office/powerpoint/2010/main">
    <mc:Choice Requires="p14">
      <p:transition spd="slow" p14:dur="2000" advTm="32184"/>
    </mc:Choice>
    <mc:Fallback xmlns="">
      <p:transition spd="slow" advTm="321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16"/>
          <p:cNvPicPr preferRelativeResize="0"/>
          <p:nvPr/>
        </p:nvPicPr>
        <p:blipFill rotWithShape="1">
          <a:blip r:embed="rId5">
            <a:alphaModFix/>
          </a:blip>
          <a:srcRect l="11239" r="14570"/>
          <a:stretch/>
        </p:blipFill>
        <p:spPr>
          <a:xfrm>
            <a:off x="145200" y="908825"/>
            <a:ext cx="1361083" cy="1748999"/>
          </a:xfrm>
          <a:prstGeom prst="rect">
            <a:avLst/>
          </a:prstGeom>
          <a:noFill/>
          <a:ln>
            <a:noFill/>
          </a:ln>
        </p:spPr>
      </p:pic>
      <p:sp>
        <p:nvSpPr>
          <p:cNvPr id="83" name="Google Shape;83;p16"/>
          <p:cNvSpPr/>
          <p:nvPr/>
        </p:nvSpPr>
        <p:spPr>
          <a:xfrm>
            <a:off x="260725" y="3429000"/>
            <a:ext cx="8648400" cy="3201300"/>
          </a:xfrm>
          <a:prstGeom prst="roundRect">
            <a:avLst>
              <a:gd name="adj" fmla="val 16667"/>
            </a:avLst>
          </a:prstGeom>
          <a:solidFill>
            <a:srgbClr val="FFFFFF"/>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txBox="1">
            <a:spLocks noGrp="1"/>
          </p:cNvSpPr>
          <p:nvPr>
            <p:ph type="body" idx="1"/>
          </p:nvPr>
        </p:nvSpPr>
        <p:spPr>
          <a:xfrm>
            <a:off x="1597450" y="999675"/>
            <a:ext cx="7546500" cy="2026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a:t>Research method to learn about people’s activities and behaviour by carefully watching and participating in those activities.</a:t>
            </a:r>
            <a:endParaRPr/>
          </a:p>
          <a:p>
            <a:pPr marL="457200" lvl="0" indent="-342900" algn="l" rtl="0">
              <a:spcBef>
                <a:spcPts val="0"/>
              </a:spcBef>
              <a:spcAft>
                <a:spcPts val="0"/>
              </a:spcAft>
              <a:buSzPts val="1800"/>
              <a:buChar char="●"/>
            </a:pPr>
            <a:r>
              <a:rPr lang="en-GB"/>
              <a:t>Good for research interested in </a:t>
            </a:r>
            <a:r>
              <a:rPr lang="en-GB" b="1"/>
              <a:t>“what people do”</a:t>
            </a:r>
            <a:r>
              <a:rPr lang="en-GB"/>
              <a:t>.</a:t>
            </a:r>
            <a:endParaRPr/>
          </a:p>
          <a:p>
            <a:pPr marL="457200" lvl="0" indent="-342900" algn="l" rtl="0">
              <a:spcBef>
                <a:spcPts val="0"/>
              </a:spcBef>
              <a:spcAft>
                <a:spcPts val="0"/>
              </a:spcAft>
              <a:buSzPts val="1800"/>
              <a:buChar char="●"/>
            </a:pPr>
            <a:r>
              <a:rPr lang="en-GB"/>
              <a:t>Complements other research methods and provides different types of data (e.g. body language, who talks to who, how people communicate (uses all 5 senses).</a:t>
            </a:r>
            <a:endParaRPr/>
          </a:p>
        </p:txBody>
      </p:sp>
      <p:pic>
        <p:nvPicPr>
          <p:cNvPr id="85" name="Google Shape;85;p16"/>
          <p:cNvPicPr preferRelativeResize="0"/>
          <p:nvPr/>
        </p:nvPicPr>
        <p:blipFill>
          <a:blip r:embed="rId6">
            <a:alphaModFix/>
          </a:blip>
          <a:stretch>
            <a:fillRect/>
          </a:stretch>
        </p:blipFill>
        <p:spPr>
          <a:xfrm flipH="1">
            <a:off x="774899" y="3753102"/>
            <a:ext cx="1427550" cy="1941026"/>
          </a:xfrm>
          <a:prstGeom prst="rect">
            <a:avLst/>
          </a:prstGeom>
          <a:noFill/>
          <a:ln>
            <a:noFill/>
          </a:ln>
        </p:spPr>
      </p:pic>
      <p:pic>
        <p:nvPicPr>
          <p:cNvPr id="86" name="Google Shape;86;p16"/>
          <p:cNvPicPr preferRelativeResize="0"/>
          <p:nvPr/>
        </p:nvPicPr>
        <p:blipFill>
          <a:blip r:embed="rId7">
            <a:alphaModFix/>
          </a:blip>
          <a:stretch>
            <a:fillRect/>
          </a:stretch>
        </p:blipFill>
        <p:spPr>
          <a:xfrm>
            <a:off x="3488737" y="3552957"/>
            <a:ext cx="2113451" cy="2026607"/>
          </a:xfrm>
          <a:prstGeom prst="rect">
            <a:avLst/>
          </a:prstGeom>
          <a:noFill/>
          <a:ln>
            <a:noFill/>
          </a:ln>
        </p:spPr>
      </p:pic>
      <p:sp>
        <p:nvSpPr>
          <p:cNvPr id="87" name="Google Shape;87;p16"/>
          <p:cNvSpPr txBox="1"/>
          <p:nvPr/>
        </p:nvSpPr>
        <p:spPr>
          <a:xfrm>
            <a:off x="419100" y="5667500"/>
            <a:ext cx="2476800" cy="866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t>Complete observer</a:t>
            </a:r>
            <a:r>
              <a:rPr lang="en-GB"/>
              <a:t> - outsider watching in, not involved in the discussion</a:t>
            </a:r>
            <a:endParaRPr/>
          </a:p>
        </p:txBody>
      </p:sp>
      <p:sp>
        <p:nvSpPr>
          <p:cNvPr id="88" name="Google Shape;88;p16"/>
          <p:cNvSpPr txBox="1"/>
          <p:nvPr/>
        </p:nvSpPr>
        <p:spPr>
          <a:xfrm>
            <a:off x="3033301" y="5839100"/>
            <a:ext cx="3024300" cy="52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t>Observer as participant</a:t>
            </a:r>
            <a:r>
              <a:rPr lang="en-GB"/>
              <a:t> - People know your role, not an insider but contribute to discussions</a:t>
            </a:r>
            <a:endParaRPr/>
          </a:p>
        </p:txBody>
      </p:sp>
      <p:sp>
        <p:nvSpPr>
          <p:cNvPr id="89" name="Google Shape;89;p16"/>
          <p:cNvSpPr/>
          <p:nvPr/>
        </p:nvSpPr>
        <p:spPr>
          <a:xfrm rot="-608743">
            <a:off x="1989848" y="4097290"/>
            <a:ext cx="1033765" cy="276701"/>
          </a:xfrm>
          <a:prstGeom prst="rightArrow">
            <a:avLst>
              <a:gd name="adj1" fmla="val 38835"/>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0" name="Google Shape;90;p16"/>
          <p:cNvPicPr preferRelativeResize="0"/>
          <p:nvPr/>
        </p:nvPicPr>
        <p:blipFill>
          <a:blip r:embed="rId8">
            <a:alphaModFix/>
          </a:blip>
          <a:stretch>
            <a:fillRect/>
          </a:stretch>
        </p:blipFill>
        <p:spPr>
          <a:xfrm>
            <a:off x="2095075" y="3683275"/>
            <a:ext cx="718250" cy="346200"/>
          </a:xfrm>
          <a:prstGeom prst="rect">
            <a:avLst/>
          </a:prstGeom>
          <a:noFill/>
          <a:ln>
            <a:noFill/>
          </a:ln>
          <a:effectLst>
            <a:outerShdw blurRad="57150" dist="19050" dir="5400000" algn="bl" rotWithShape="0">
              <a:srgbClr val="000000">
                <a:alpha val="50000"/>
              </a:srgbClr>
            </a:outerShdw>
          </a:effectLst>
        </p:spPr>
      </p:pic>
      <p:pic>
        <p:nvPicPr>
          <p:cNvPr id="91" name="Google Shape;91;p16"/>
          <p:cNvPicPr preferRelativeResize="0"/>
          <p:nvPr/>
        </p:nvPicPr>
        <p:blipFill>
          <a:blip r:embed="rId9">
            <a:alphaModFix/>
          </a:blip>
          <a:stretch>
            <a:fillRect/>
          </a:stretch>
        </p:blipFill>
        <p:spPr>
          <a:xfrm flipH="1">
            <a:off x="4915500" y="4436875"/>
            <a:ext cx="528275" cy="287373"/>
          </a:xfrm>
          <a:prstGeom prst="rect">
            <a:avLst/>
          </a:prstGeom>
          <a:noFill/>
          <a:ln>
            <a:noFill/>
          </a:ln>
          <a:effectLst>
            <a:outerShdw blurRad="57150" dist="19050" dir="5400000" algn="bl" rotWithShape="0">
              <a:srgbClr val="000000">
                <a:alpha val="50000"/>
              </a:srgbClr>
            </a:outerShdw>
          </a:effectLst>
        </p:spPr>
      </p:pic>
      <p:pic>
        <p:nvPicPr>
          <p:cNvPr id="92" name="Google Shape;92;p16"/>
          <p:cNvPicPr preferRelativeResize="0"/>
          <p:nvPr/>
        </p:nvPicPr>
        <p:blipFill>
          <a:blip r:embed="rId10">
            <a:alphaModFix/>
          </a:blip>
          <a:stretch>
            <a:fillRect/>
          </a:stretch>
        </p:blipFill>
        <p:spPr>
          <a:xfrm>
            <a:off x="6051100" y="3985237"/>
            <a:ext cx="2772599" cy="1476766"/>
          </a:xfrm>
          <a:prstGeom prst="rect">
            <a:avLst/>
          </a:prstGeom>
          <a:noFill/>
          <a:ln>
            <a:noFill/>
          </a:ln>
        </p:spPr>
      </p:pic>
      <p:pic>
        <p:nvPicPr>
          <p:cNvPr id="93" name="Google Shape;93;p16"/>
          <p:cNvPicPr preferRelativeResize="0"/>
          <p:nvPr/>
        </p:nvPicPr>
        <p:blipFill>
          <a:blip r:embed="rId9">
            <a:alphaModFix/>
          </a:blip>
          <a:stretch>
            <a:fillRect/>
          </a:stretch>
        </p:blipFill>
        <p:spPr>
          <a:xfrm flipH="1">
            <a:off x="7987410" y="4108337"/>
            <a:ext cx="528263" cy="254625"/>
          </a:xfrm>
          <a:prstGeom prst="rect">
            <a:avLst/>
          </a:prstGeom>
          <a:noFill/>
          <a:ln>
            <a:noFill/>
          </a:ln>
          <a:effectLst>
            <a:outerShdw blurRad="57150" dist="19050" dir="5400000" algn="bl" rotWithShape="0">
              <a:srgbClr val="000000">
                <a:alpha val="50000"/>
              </a:srgbClr>
            </a:outerShdw>
          </a:effectLst>
        </p:spPr>
      </p:pic>
      <p:sp>
        <p:nvSpPr>
          <p:cNvPr id="94" name="Google Shape;94;p16"/>
          <p:cNvSpPr txBox="1"/>
          <p:nvPr/>
        </p:nvSpPr>
        <p:spPr>
          <a:xfrm>
            <a:off x="6051100" y="5571200"/>
            <a:ext cx="2772600" cy="1059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t>Participant as observer</a:t>
            </a:r>
            <a:r>
              <a:rPr lang="en-GB"/>
              <a:t> - Member of the group (insider), full participant but also observing for research purposes</a:t>
            </a:r>
            <a:endParaRPr/>
          </a:p>
        </p:txBody>
      </p:sp>
      <p:sp>
        <p:nvSpPr>
          <p:cNvPr id="95" name="Google Shape;95;p16"/>
          <p:cNvSpPr/>
          <p:nvPr/>
        </p:nvSpPr>
        <p:spPr>
          <a:xfrm>
            <a:off x="2507850" y="3207571"/>
            <a:ext cx="3823500" cy="346200"/>
          </a:xfrm>
          <a:prstGeom prst="roundRect">
            <a:avLst>
              <a:gd name="adj" fmla="val 16667"/>
            </a:avLst>
          </a:prstGeom>
          <a:solidFill>
            <a:srgbClr val="FFFFFF"/>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t>Types of Participant observation</a:t>
            </a:r>
            <a:endParaRPr sz="1800" b="1"/>
          </a:p>
        </p:txBody>
      </p:sp>
      <p:sp>
        <p:nvSpPr>
          <p:cNvPr id="96" name="Google Shape;96;p16"/>
          <p:cNvSpPr/>
          <p:nvPr/>
        </p:nvSpPr>
        <p:spPr>
          <a:xfrm>
            <a:off x="145200" y="126650"/>
            <a:ext cx="8897700" cy="688500"/>
          </a:xfrm>
          <a:prstGeom prst="wedgeRoundRectCallout">
            <a:avLst>
              <a:gd name="adj1" fmla="val -41058"/>
              <a:gd name="adj2" fmla="val 79615"/>
              <a:gd name="adj3" fmla="val 0"/>
            </a:avLst>
          </a:prstGeom>
          <a:solidFill>
            <a:srgbClr val="FCE5CD"/>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b="1">
                <a:solidFill>
                  <a:schemeClr val="dk1"/>
                </a:solidFill>
              </a:rPr>
              <a:t>What</a:t>
            </a:r>
            <a:r>
              <a:rPr lang="en-GB" sz="2200">
                <a:solidFill>
                  <a:schemeClr val="dk1"/>
                </a:solidFill>
              </a:rPr>
              <a:t> is the </a:t>
            </a:r>
            <a:r>
              <a:rPr lang="en-GB" sz="2200" b="1">
                <a:solidFill>
                  <a:schemeClr val="dk1"/>
                </a:solidFill>
              </a:rPr>
              <a:t>(participant) observation</a:t>
            </a:r>
            <a:r>
              <a:rPr lang="en-GB" sz="2200">
                <a:solidFill>
                  <a:schemeClr val="dk1"/>
                </a:solidFill>
              </a:rPr>
              <a:t> method and </a:t>
            </a:r>
            <a:r>
              <a:rPr lang="en-GB" sz="2400" b="1">
                <a:solidFill>
                  <a:schemeClr val="dk1"/>
                </a:solidFill>
              </a:rPr>
              <a:t>why</a:t>
            </a:r>
            <a:r>
              <a:rPr lang="en-GB" sz="2200">
                <a:solidFill>
                  <a:schemeClr val="dk1"/>
                </a:solidFill>
              </a:rPr>
              <a:t> it is useful?</a:t>
            </a:r>
            <a:endParaRPr sz="1600"/>
          </a:p>
        </p:txBody>
      </p:sp>
      <p:pic>
        <p:nvPicPr>
          <p:cNvPr id="6" name="Audio 5">
            <a:hlinkClick r:id="" action="ppaction://media"/>
            <a:extLst>
              <a:ext uri="{FF2B5EF4-FFF2-40B4-BE49-F238E27FC236}">
                <a16:creationId xmlns:a16="http://schemas.microsoft.com/office/drawing/2014/main" id="{ED91F66E-B1A9-451B-A2F5-B7744E183F3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2264"/>
    </mc:Choice>
    <mc:Fallback xmlns="">
      <p:transition spd="slow" advTm="1922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17"/>
          <p:cNvPicPr preferRelativeResize="0"/>
          <p:nvPr/>
        </p:nvPicPr>
        <p:blipFill>
          <a:blip r:embed="rId5">
            <a:alphaModFix/>
          </a:blip>
          <a:stretch>
            <a:fillRect/>
          </a:stretch>
        </p:blipFill>
        <p:spPr>
          <a:xfrm>
            <a:off x="207725" y="4234000"/>
            <a:ext cx="2114683" cy="2063351"/>
          </a:xfrm>
          <a:prstGeom prst="rect">
            <a:avLst/>
          </a:prstGeom>
          <a:noFill/>
          <a:ln>
            <a:noFill/>
          </a:ln>
        </p:spPr>
      </p:pic>
      <p:pic>
        <p:nvPicPr>
          <p:cNvPr id="102" name="Google Shape;102;p17"/>
          <p:cNvPicPr preferRelativeResize="0"/>
          <p:nvPr/>
        </p:nvPicPr>
        <p:blipFill>
          <a:blip r:embed="rId6">
            <a:alphaModFix/>
          </a:blip>
          <a:stretch>
            <a:fillRect/>
          </a:stretch>
        </p:blipFill>
        <p:spPr>
          <a:xfrm flipH="1">
            <a:off x="-6" y="884750"/>
            <a:ext cx="1711531" cy="2327150"/>
          </a:xfrm>
          <a:prstGeom prst="rect">
            <a:avLst/>
          </a:prstGeom>
          <a:noFill/>
          <a:ln>
            <a:noFill/>
          </a:ln>
        </p:spPr>
      </p:pic>
      <p:sp>
        <p:nvSpPr>
          <p:cNvPr id="103" name="Google Shape;103;p17"/>
          <p:cNvSpPr/>
          <p:nvPr/>
        </p:nvSpPr>
        <p:spPr>
          <a:xfrm>
            <a:off x="1039800" y="182475"/>
            <a:ext cx="7064400" cy="561000"/>
          </a:xfrm>
          <a:prstGeom prst="wedgeRoundRectCallout">
            <a:avLst>
              <a:gd name="adj1" fmla="val -41058"/>
              <a:gd name="adj2" fmla="val 79615"/>
              <a:gd name="adj3" fmla="val 0"/>
            </a:avLst>
          </a:prstGeom>
          <a:solidFill>
            <a:srgbClr val="FCE5CD"/>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b="1">
                <a:solidFill>
                  <a:schemeClr val="dk1"/>
                </a:solidFill>
              </a:rPr>
              <a:t>How</a:t>
            </a:r>
            <a:r>
              <a:rPr lang="en-GB" sz="2800">
                <a:solidFill>
                  <a:schemeClr val="dk1"/>
                </a:solidFill>
              </a:rPr>
              <a:t> </a:t>
            </a:r>
            <a:r>
              <a:rPr lang="en-GB" sz="2600">
                <a:solidFill>
                  <a:schemeClr val="dk1"/>
                </a:solidFill>
              </a:rPr>
              <a:t>to conduct participant observation</a:t>
            </a:r>
            <a:endParaRPr sz="2200" b="1">
              <a:solidFill>
                <a:schemeClr val="dk1"/>
              </a:solidFill>
            </a:endParaRPr>
          </a:p>
        </p:txBody>
      </p:sp>
      <p:sp>
        <p:nvSpPr>
          <p:cNvPr id="104" name="Google Shape;104;p17"/>
          <p:cNvSpPr txBox="1">
            <a:spLocks noGrp="1"/>
          </p:cNvSpPr>
          <p:nvPr>
            <p:ph type="body" idx="1"/>
          </p:nvPr>
        </p:nvSpPr>
        <p:spPr>
          <a:xfrm>
            <a:off x="1711525" y="1138625"/>
            <a:ext cx="7064400" cy="28533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a:t>Gain </a:t>
            </a:r>
            <a:r>
              <a:rPr lang="en-GB" sz="1900" b="1"/>
              <a:t>entry or permission</a:t>
            </a:r>
            <a:r>
              <a:rPr lang="en-GB"/>
              <a:t> to observe  in the study location (workplace, meeting, field, workshop etc.).</a:t>
            </a:r>
            <a:endParaRPr/>
          </a:p>
          <a:p>
            <a:pPr marL="457200" lvl="0" indent="-342900" algn="l" rtl="0">
              <a:spcBef>
                <a:spcPts val="0"/>
              </a:spcBef>
              <a:spcAft>
                <a:spcPts val="0"/>
              </a:spcAft>
              <a:buSzPts val="1800"/>
              <a:buChar char="●"/>
            </a:pPr>
            <a:r>
              <a:rPr lang="en-GB"/>
              <a:t>Establish a </a:t>
            </a:r>
            <a:r>
              <a:rPr lang="en-GB" sz="1900" b="1"/>
              <a:t>good relationship</a:t>
            </a:r>
            <a:r>
              <a:rPr lang="en-GB"/>
              <a:t> (rapport) with the people (research participants) under investigation.</a:t>
            </a:r>
            <a:endParaRPr/>
          </a:p>
          <a:p>
            <a:pPr marL="457200" lvl="0" indent="-342900" algn="l" rtl="0">
              <a:spcBef>
                <a:spcPts val="0"/>
              </a:spcBef>
              <a:spcAft>
                <a:spcPts val="0"/>
              </a:spcAft>
              <a:buSzPts val="1800"/>
              <a:buChar char="●"/>
            </a:pPr>
            <a:r>
              <a:rPr lang="en-GB"/>
              <a:t>Make sure you </a:t>
            </a:r>
            <a:r>
              <a:rPr lang="en-GB" sz="1900" b="1"/>
              <a:t>spend enough time</a:t>
            </a:r>
            <a:r>
              <a:rPr lang="en-GB"/>
              <a:t> with participants in the environment to get enough information (data) for your purpose (research study, report for your supervisor etc.).</a:t>
            </a:r>
            <a:endParaRPr/>
          </a:p>
          <a:p>
            <a:pPr marL="457200" lvl="0" indent="-342900" algn="l" rtl="0">
              <a:spcBef>
                <a:spcPts val="0"/>
              </a:spcBef>
              <a:spcAft>
                <a:spcPts val="0"/>
              </a:spcAft>
              <a:buSzPts val="1800"/>
              <a:buChar char="●"/>
            </a:pPr>
            <a:r>
              <a:rPr lang="en-GB" b="1"/>
              <a:t>Observation guide</a:t>
            </a:r>
            <a:r>
              <a:rPr lang="en-GB"/>
              <a:t> - e.g. who, when and where subjects are observed also what is observed, and how the observations are recorded.</a:t>
            </a:r>
            <a:endParaRPr/>
          </a:p>
          <a:p>
            <a:pPr marL="457200" lvl="0" indent="-342900" algn="l" rtl="0">
              <a:spcBef>
                <a:spcPts val="0"/>
              </a:spcBef>
              <a:spcAft>
                <a:spcPts val="0"/>
              </a:spcAft>
              <a:buSzPts val="1800"/>
              <a:buChar char="●"/>
            </a:pPr>
            <a:r>
              <a:rPr lang="en-GB"/>
              <a:t>Main tool used - </a:t>
            </a:r>
            <a:r>
              <a:rPr lang="en-GB" b="1"/>
              <a:t>written field notes </a:t>
            </a:r>
            <a:r>
              <a:rPr lang="en-GB"/>
              <a:t>- supplemented by photographs, audio and video clips (ethical considerations).</a:t>
            </a:r>
            <a:endParaRPr/>
          </a:p>
        </p:txBody>
      </p:sp>
      <p:pic>
        <p:nvPicPr>
          <p:cNvPr id="105" name="Google Shape;105;p17"/>
          <p:cNvPicPr preferRelativeResize="0"/>
          <p:nvPr/>
        </p:nvPicPr>
        <p:blipFill>
          <a:blip r:embed="rId7">
            <a:alphaModFix/>
          </a:blip>
          <a:stretch>
            <a:fillRect/>
          </a:stretch>
        </p:blipFill>
        <p:spPr>
          <a:xfrm>
            <a:off x="7302700" y="5101225"/>
            <a:ext cx="1689825" cy="1650600"/>
          </a:xfrm>
          <a:prstGeom prst="rect">
            <a:avLst/>
          </a:prstGeom>
          <a:noFill/>
          <a:ln>
            <a:noFill/>
          </a:ln>
        </p:spPr>
      </p:pic>
      <p:pic>
        <p:nvPicPr>
          <p:cNvPr id="106" name="Google Shape;106;p17"/>
          <p:cNvPicPr preferRelativeResize="0"/>
          <p:nvPr/>
        </p:nvPicPr>
        <p:blipFill>
          <a:blip r:embed="rId8">
            <a:alphaModFix/>
          </a:blip>
          <a:stretch>
            <a:fillRect/>
          </a:stretch>
        </p:blipFill>
        <p:spPr>
          <a:xfrm>
            <a:off x="3719890" y="5101225"/>
            <a:ext cx="2051310" cy="1650599"/>
          </a:xfrm>
          <a:prstGeom prst="rect">
            <a:avLst/>
          </a:prstGeom>
          <a:noFill/>
          <a:ln>
            <a:noFill/>
          </a:ln>
        </p:spPr>
      </p:pic>
      <p:pic>
        <p:nvPicPr>
          <p:cNvPr id="5" name="Audio 4">
            <a:hlinkClick r:id="" action="ppaction://media"/>
            <a:extLst>
              <a:ext uri="{FF2B5EF4-FFF2-40B4-BE49-F238E27FC236}">
                <a16:creationId xmlns:a16="http://schemas.microsoft.com/office/drawing/2014/main" id="{9B915509-3BBC-4AB6-B739-2E3FF9CF865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6838"/>
    </mc:Choice>
    <mc:Fallback xmlns="">
      <p:transition spd="slow" advTm="126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18"/>
          <p:cNvPicPr preferRelativeResize="0"/>
          <p:nvPr/>
        </p:nvPicPr>
        <p:blipFill>
          <a:blip r:embed="rId5">
            <a:alphaModFix/>
          </a:blip>
          <a:stretch>
            <a:fillRect/>
          </a:stretch>
        </p:blipFill>
        <p:spPr>
          <a:xfrm>
            <a:off x="76200" y="1238150"/>
            <a:ext cx="2612951" cy="2032949"/>
          </a:xfrm>
          <a:prstGeom prst="rect">
            <a:avLst/>
          </a:prstGeom>
          <a:noFill/>
          <a:ln>
            <a:noFill/>
          </a:ln>
        </p:spPr>
      </p:pic>
      <p:sp>
        <p:nvSpPr>
          <p:cNvPr id="112" name="Google Shape;112;p18"/>
          <p:cNvSpPr/>
          <p:nvPr/>
        </p:nvSpPr>
        <p:spPr>
          <a:xfrm>
            <a:off x="260725" y="3256400"/>
            <a:ext cx="4173600" cy="3483900"/>
          </a:xfrm>
          <a:prstGeom prst="roundRect">
            <a:avLst>
              <a:gd name="adj" fmla="val 16667"/>
            </a:avLst>
          </a:prstGeom>
          <a:solidFill>
            <a:srgbClr val="FFFFFF"/>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8"/>
          <p:cNvSpPr/>
          <p:nvPr/>
        </p:nvSpPr>
        <p:spPr>
          <a:xfrm>
            <a:off x="764250" y="206550"/>
            <a:ext cx="8085900" cy="826500"/>
          </a:xfrm>
          <a:prstGeom prst="wedgeRoundRectCallout">
            <a:avLst>
              <a:gd name="adj1" fmla="val -29818"/>
              <a:gd name="adj2" fmla="val 104958"/>
              <a:gd name="adj3" fmla="val 0"/>
            </a:avLst>
          </a:prstGeom>
          <a:solidFill>
            <a:srgbClr val="FCE5CD"/>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500">
                <a:solidFill>
                  <a:schemeClr val="dk1"/>
                </a:solidFill>
              </a:rPr>
              <a:t>Some of the</a:t>
            </a:r>
            <a:r>
              <a:rPr lang="en-GB" sz="2500" b="1">
                <a:solidFill>
                  <a:schemeClr val="dk1"/>
                </a:solidFill>
              </a:rPr>
              <a:t> </a:t>
            </a:r>
            <a:r>
              <a:rPr lang="en-GB" sz="2700" b="1">
                <a:solidFill>
                  <a:schemeClr val="dk1"/>
                </a:solidFill>
              </a:rPr>
              <a:t>advantages </a:t>
            </a:r>
            <a:r>
              <a:rPr lang="en-GB" sz="2700">
                <a:solidFill>
                  <a:schemeClr val="dk1"/>
                </a:solidFill>
              </a:rPr>
              <a:t>and</a:t>
            </a:r>
            <a:r>
              <a:rPr lang="en-GB" sz="2700" b="1">
                <a:solidFill>
                  <a:schemeClr val="dk1"/>
                </a:solidFill>
              </a:rPr>
              <a:t> disadvantages</a:t>
            </a:r>
            <a:r>
              <a:rPr lang="en-GB" sz="2500" b="1">
                <a:solidFill>
                  <a:schemeClr val="dk1"/>
                </a:solidFill>
              </a:rPr>
              <a:t> </a:t>
            </a:r>
            <a:r>
              <a:rPr lang="en-GB" sz="2500">
                <a:solidFill>
                  <a:schemeClr val="dk1"/>
                </a:solidFill>
              </a:rPr>
              <a:t>of participant observation?</a:t>
            </a:r>
            <a:endParaRPr sz="1900">
              <a:solidFill>
                <a:schemeClr val="dk1"/>
              </a:solidFill>
            </a:endParaRPr>
          </a:p>
        </p:txBody>
      </p:sp>
      <p:sp>
        <p:nvSpPr>
          <p:cNvPr id="114" name="Google Shape;114;p18"/>
          <p:cNvSpPr txBox="1">
            <a:spLocks noGrp="1"/>
          </p:cNvSpPr>
          <p:nvPr>
            <p:ph type="subTitle" idx="4294967295"/>
          </p:nvPr>
        </p:nvSpPr>
        <p:spPr>
          <a:xfrm>
            <a:off x="405625" y="3413525"/>
            <a:ext cx="4028700" cy="3203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dirty="0"/>
              <a:t>Rich data - Depth of knowledge about subjects (experiences, perspectives, knowledge, behaviour, feelings about issues)</a:t>
            </a:r>
            <a:endParaRPr dirty="0"/>
          </a:p>
          <a:p>
            <a:pPr marL="457200" lvl="0" indent="-342900" algn="l" rtl="0">
              <a:spcBef>
                <a:spcPts val="0"/>
              </a:spcBef>
              <a:spcAft>
                <a:spcPts val="0"/>
              </a:spcAft>
              <a:buSzPts val="1800"/>
              <a:buChar char="●"/>
            </a:pPr>
            <a:r>
              <a:rPr lang="en-GB" dirty="0"/>
              <a:t>Unscheduled and spontaneous events</a:t>
            </a:r>
            <a:endParaRPr dirty="0"/>
          </a:p>
          <a:p>
            <a:pPr marL="457200" lvl="0" indent="-342900" algn="l" rtl="0">
              <a:spcBef>
                <a:spcPts val="0"/>
              </a:spcBef>
              <a:spcAft>
                <a:spcPts val="0"/>
              </a:spcAft>
              <a:buSzPts val="1800"/>
              <a:buChar char="●"/>
            </a:pPr>
            <a:r>
              <a:rPr lang="en-GB" dirty="0"/>
              <a:t>All information collected is potentially useful</a:t>
            </a:r>
            <a:endParaRPr dirty="0"/>
          </a:p>
          <a:p>
            <a:pPr marL="457200" lvl="0" indent="-342900" algn="l" rtl="0">
              <a:spcBef>
                <a:spcPts val="0"/>
              </a:spcBef>
              <a:spcAft>
                <a:spcPts val="0"/>
              </a:spcAft>
              <a:buSzPts val="1800"/>
              <a:buChar char="●"/>
            </a:pPr>
            <a:r>
              <a:rPr lang="en-GB" dirty="0"/>
              <a:t>First hand (primary), reliable and validated insight</a:t>
            </a:r>
            <a:endParaRPr dirty="0"/>
          </a:p>
        </p:txBody>
      </p:sp>
      <p:sp>
        <p:nvSpPr>
          <p:cNvPr id="115" name="Google Shape;115;p18"/>
          <p:cNvSpPr/>
          <p:nvPr/>
        </p:nvSpPr>
        <p:spPr>
          <a:xfrm>
            <a:off x="4783200" y="2245650"/>
            <a:ext cx="4173600" cy="4167000"/>
          </a:xfrm>
          <a:prstGeom prst="roundRect">
            <a:avLst>
              <a:gd name="adj" fmla="val 16667"/>
            </a:avLst>
          </a:prstGeom>
          <a:solidFill>
            <a:srgbClr val="FFFFFF"/>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8"/>
          <p:cNvSpPr txBox="1">
            <a:spLocks noGrp="1"/>
          </p:cNvSpPr>
          <p:nvPr>
            <p:ph type="subTitle" idx="4294967295"/>
          </p:nvPr>
        </p:nvSpPr>
        <p:spPr>
          <a:xfrm>
            <a:off x="4890000" y="2452050"/>
            <a:ext cx="3960000" cy="3960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GB" dirty="0"/>
              <a:t>Time-consuming – human resource-intensive </a:t>
            </a:r>
            <a:endParaRPr dirty="0"/>
          </a:p>
          <a:p>
            <a:pPr marL="457200" lvl="0" indent="-342900" algn="l" rtl="0">
              <a:spcBef>
                <a:spcPts val="0"/>
              </a:spcBef>
              <a:spcAft>
                <a:spcPts val="0"/>
              </a:spcAft>
              <a:buSzPts val="1800"/>
              <a:buChar char="●"/>
            </a:pPr>
            <a:r>
              <a:rPr lang="en-GB" dirty="0"/>
              <a:t>Observer bias - your might misinterpret what you are seeing</a:t>
            </a:r>
            <a:endParaRPr dirty="0"/>
          </a:p>
          <a:p>
            <a:pPr marL="457200" lvl="0" indent="-342900" algn="l" rtl="0">
              <a:spcBef>
                <a:spcPts val="0"/>
              </a:spcBef>
              <a:spcAft>
                <a:spcPts val="0"/>
              </a:spcAft>
              <a:buSzPts val="1800"/>
              <a:buChar char="●"/>
            </a:pPr>
            <a:r>
              <a:rPr lang="en-GB" dirty="0"/>
              <a:t>Role conflict (an active participant vs objective observer)</a:t>
            </a:r>
            <a:endParaRPr dirty="0"/>
          </a:p>
          <a:p>
            <a:pPr marL="457200" lvl="0" indent="-342900" algn="l" rtl="0">
              <a:spcBef>
                <a:spcPts val="0"/>
              </a:spcBef>
              <a:spcAft>
                <a:spcPts val="0"/>
              </a:spcAft>
              <a:buSzPts val="1800"/>
              <a:buChar char="●"/>
            </a:pPr>
            <a:r>
              <a:rPr lang="en-GB" dirty="0"/>
              <a:t>Too much data - overwhelming</a:t>
            </a:r>
            <a:endParaRPr dirty="0"/>
          </a:p>
          <a:p>
            <a:pPr marL="457200" lvl="0" indent="-342900" algn="l" rtl="0">
              <a:spcBef>
                <a:spcPts val="0"/>
              </a:spcBef>
              <a:spcAft>
                <a:spcPts val="0"/>
              </a:spcAft>
              <a:buSzPts val="1800"/>
              <a:buChar char="●"/>
            </a:pPr>
            <a:r>
              <a:rPr lang="en-GB" dirty="0"/>
              <a:t>Ethical issues - identity known or not - will people change their behaviour if they know you are observing them?</a:t>
            </a:r>
            <a:endParaRPr dirty="0"/>
          </a:p>
          <a:p>
            <a:pPr marL="0" lvl="0" indent="0" algn="l" rtl="0">
              <a:spcBef>
                <a:spcPts val="1600"/>
              </a:spcBef>
              <a:spcAft>
                <a:spcPts val="1600"/>
              </a:spcAft>
              <a:buNone/>
            </a:pPr>
            <a:endParaRPr dirty="0"/>
          </a:p>
        </p:txBody>
      </p:sp>
      <p:sp>
        <p:nvSpPr>
          <p:cNvPr id="117" name="Google Shape;117;p18"/>
          <p:cNvSpPr/>
          <p:nvPr/>
        </p:nvSpPr>
        <p:spPr>
          <a:xfrm>
            <a:off x="5995350" y="2060900"/>
            <a:ext cx="1962900" cy="346200"/>
          </a:xfrm>
          <a:prstGeom prst="roundRect">
            <a:avLst>
              <a:gd name="adj" fmla="val 16667"/>
            </a:avLst>
          </a:prstGeom>
          <a:solidFill>
            <a:srgbClr val="FFFFFF"/>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dirty="0"/>
              <a:t>Disadvantages</a:t>
            </a:r>
            <a:endParaRPr sz="1800" b="1" dirty="0"/>
          </a:p>
        </p:txBody>
      </p:sp>
      <p:sp>
        <p:nvSpPr>
          <p:cNvPr id="118" name="Google Shape;118;p18"/>
          <p:cNvSpPr/>
          <p:nvPr/>
        </p:nvSpPr>
        <p:spPr>
          <a:xfrm>
            <a:off x="1563775" y="3092900"/>
            <a:ext cx="1567500" cy="346200"/>
          </a:xfrm>
          <a:prstGeom prst="roundRect">
            <a:avLst>
              <a:gd name="adj" fmla="val 16667"/>
            </a:avLst>
          </a:prstGeom>
          <a:solidFill>
            <a:srgbClr val="FFFFFF"/>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dirty="0"/>
              <a:t>Advantages</a:t>
            </a:r>
            <a:endParaRPr sz="1800" b="1" dirty="0"/>
          </a:p>
        </p:txBody>
      </p:sp>
      <p:pic>
        <p:nvPicPr>
          <p:cNvPr id="4" name="Audio 3">
            <a:hlinkClick r:id="" action="ppaction://media"/>
            <a:extLst>
              <a:ext uri="{FF2B5EF4-FFF2-40B4-BE49-F238E27FC236}">
                <a16:creationId xmlns:a16="http://schemas.microsoft.com/office/drawing/2014/main" id="{59BEAC66-84EE-4F93-9742-83F8CD128D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01381"/>
    </mc:Choice>
    <mc:Fallback xmlns="">
      <p:transition spd="slow" advTm="201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552</TotalTime>
  <Words>591</Words>
  <Application>Microsoft Macintosh PowerPoint</Application>
  <PresentationFormat>On-screen Show (4:3)</PresentationFormat>
  <Paragraphs>60</Paragraphs>
  <Slides>7</Slides>
  <Notes>7</Notes>
  <HiddenSlides>0</HiddenSlides>
  <MMClips>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Comfortaa</vt:lpstr>
      <vt:lpstr>Trebuchet MS</vt:lpstr>
      <vt:lpstr>Arial</vt:lpstr>
      <vt:lpstr>Simple Light</vt:lpstr>
      <vt:lpstr>MODULE 1 TOPIC 5:  Research methods for researching learning-related needs A brief introduction Part 2  By Matthew Weaver &amp; Monde Duma</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TOPIC 5:  Research methods for researching learning-related needs A brief introduction Part 2  By Matthew Weaver &amp; Monde Duma</dc:title>
  <cp:lastModifiedBy>Matthew Weaver</cp:lastModifiedBy>
  <cp:revision>10</cp:revision>
  <dcterms:modified xsi:type="dcterms:W3CDTF">2020-10-23T06:35:40Z</dcterms:modified>
</cp:coreProperties>
</file>